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82" r:id="rId2"/>
    <p:sldId id="258" r:id="rId3"/>
    <p:sldId id="257" r:id="rId4"/>
    <p:sldId id="281" r:id="rId5"/>
    <p:sldId id="259" r:id="rId6"/>
    <p:sldId id="260" r:id="rId7"/>
    <p:sldId id="262" r:id="rId8"/>
    <p:sldId id="264" r:id="rId9"/>
    <p:sldId id="266" r:id="rId10"/>
    <p:sldId id="268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8314183" cy="1362075"/>
          </a:xfrm>
        </p:spPr>
        <p:txBody>
          <a:bodyPr>
            <a:normAutofit/>
          </a:bodyPr>
          <a:lstStyle/>
          <a:p>
            <a:pPr algn="r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Подготовила  учитель-логопед  МБОУ 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Ново-Ямская СОШ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»  Иванова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О.А.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2906713"/>
            <a:ext cx="8712968" cy="1500187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«</a:t>
            </a:r>
            <a:r>
              <a:rPr lang="ru-RU" sz="4400" b="1" dirty="0">
                <a:solidFill>
                  <a:schemeClr val="tx1"/>
                </a:solidFill>
                <a:latin typeface="Times New Roman"/>
                <a:ea typeface="Times New Roman"/>
              </a:rPr>
              <a:t>Дифференциация графически     сходной пары букв </a:t>
            </a:r>
            <a:r>
              <a:rPr lang="ru-RU" sz="4400" b="1" i="1" dirty="0">
                <a:solidFill>
                  <a:schemeClr val="tx1"/>
                </a:solidFill>
                <a:latin typeface="Times New Roman"/>
                <a:ea typeface="Times New Roman"/>
              </a:rPr>
              <a:t>Х – Ж</a:t>
            </a:r>
            <a:r>
              <a:rPr lang="ru-RU" sz="4400" b="1" dirty="0">
                <a:solidFill>
                  <a:schemeClr val="tx1"/>
                </a:solidFill>
                <a:latin typeface="Times New Roman"/>
                <a:ea typeface="Times New Roman"/>
              </a:rPr>
              <a:t>».</a:t>
            </a:r>
            <a:endParaRPr lang="ru-RU" sz="44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6412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4316288" cy="50691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6000" b="1" dirty="0">
                <a:latin typeface="Times New Roman"/>
                <a:ea typeface="Times New Roman"/>
              </a:rPr>
              <a:t>холодная                                     </a:t>
            </a:r>
            <a:r>
              <a:rPr lang="ru-RU" sz="6000" b="1" dirty="0" smtClean="0">
                <a:latin typeface="Times New Roman"/>
                <a:ea typeface="Times New Roman"/>
              </a:rPr>
              <a:t>све</a:t>
            </a:r>
            <a:r>
              <a:rPr lang="ru-RU" sz="6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жи</a:t>
            </a:r>
            <a:r>
              <a:rPr lang="ru-RU" sz="6000" b="1" dirty="0" smtClean="0">
                <a:latin typeface="Times New Roman"/>
                <a:ea typeface="Times New Roman"/>
              </a:rPr>
              <a:t>й                                         храбрый                                      жадный 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316288" cy="4997152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ru-RU" sz="6000" b="1" dirty="0">
                <a:latin typeface="Times New Roman"/>
                <a:ea typeface="Times New Roman"/>
              </a:rPr>
              <a:t>хлеб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жаба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петух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пожарный</a:t>
            </a:r>
            <a:endParaRPr lang="ru-RU" sz="60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716016" y="2132856"/>
            <a:ext cx="720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915816" y="2132856"/>
            <a:ext cx="2016224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3347864" y="2348880"/>
            <a:ext cx="1368152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059832" y="4509120"/>
            <a:ext cx="172819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3347864" y="4149080"/>
            <a:ext cx="1440160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78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руглый г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32"/>
            <a:ext cx="9144000" cy="67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73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руглый г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7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1"/>
            <a:ext cx="9144000" cy="6932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8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289"/>
            <a:ext cx="9143999" cy="70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88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49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8" y="34401"/>
            <a:ext cx="9131512" cy="6823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979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руглый г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519"/>
            <a:ext cx="9144000" cy="701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80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1"/>
            <a:ext cx="9144000" cy="6932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92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289"/>
            <a:ext cx="9143999" cy="70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669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997022"/>
              </p:ext>
            </p:extLst>
          </p:nvPr>
        </p:nvGraphicFramePr>
        <p:xfrm>
          <a:off x="179514" y="1772816"/>
          <a:ext cx="8712965" cy="374441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742593"/>
                <a:gridCol w="1742593"/>
                <a:gridCol w="1742593"/>
                <a:gridCol w="1742593"/>
                <a:gridCol w="1742593"/>
              </a:tblGrid>
              <a:tr h="7488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 dirty="0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 dirty="0"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 dirty="0"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8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 dirty="0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 dirty="0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8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 dirty="0"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8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 dirty="0"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 dirty="0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8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4800" b="1" i="1" dirty="0">
                          <a:effectLst/>
                          <a:latin typeface="Times New Roman"/>
                          <a:ea typeface="Times New Roman"/>
                        </a:rPr>
                        <a:t>Ж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74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руглый г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098"/>
            <a:ext cx="9144000" cy="701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14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950940"/>
              </p:ext>
            </p:extLst>
          </p:nvPr>
        </p:nvGraphicFramePr>
        <p:xfrm>
          <a:off x="179510" y="908719"/>
          <a:ext cx="8712972" cy="439249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178243"/>
                <a:gridCol w="2178243"/>
                <a:gridCol w="2178243"/>
                <a:gridCol w="2178243"/>
              </a:tblGrid>
              <a:tr h="732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>
                          <a:effectLst/>
                          <a:latin typeface="Times New Roman"/>
                          <a:ea typeface="Times New Roman"/>
                        </a:rPr>
                        <a:t>ах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ох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ых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ух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 err="1">
                          <a:effectLst/>
                          <a:latin typeface="Times New Roman"/>
                          <a:ea typeface="Times New Roman"/>
                        </a:rPr>
                        <a:t>жа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 err="1">
                          <a:effectLst/>
                          <a:latin typeface="Times New Roman"/>
                          <a:ea typeface="Times New Roman"/>
                        </a:rPr>
                        <a:t>жо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жи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жу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 err="1">
                          <a:effectLst/>
                          <a:latin typeface="Times New Roman"/>
                          <a:ea typeface="Times New Roman"/>
                        </a:rPr>
                        <a:t>аха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 err="1">
                          <a:effectLst/>
                          <a:latin typeface="Times New Roman"/>
                          <a:ea typeface="Times New Roman"/>
                        </a:rPr>
                        <a:t>охо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ыхи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уху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ажа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 err="1">
                          <a:effectLst/>
                          <a:latin typeface="Times New Roman"/>
                          <a:ea typeface="Times New Roman"/>
                        </a:rPr>
                        <a:t>ожо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 err="1">
                          <a:effectLst/>
                          <a:latin typeface="Times New Roman"/>
                          <a:ea typeface="Times New Roman"/>
                        </a:rPr>
                        <a:t>ыжи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ужу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пахать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горох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>
                          <a:effectLst/>
                          <a:latin typeface="Times New Roman"/>
                          <a:ea typeface="Times New Roman"/>
                        </a:rPr>
                        <a:t>пихта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>
                          <a:effectLst/>
                          <a:latin typeface="Times New Roman"/>
                          <a:ea typeface="Times New Roman"/>
                        </a:rPr>
                        <a:t>петух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пожар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рожок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>
                          <a:effectLst/>
                          <a:latin typeface="Times New Roman"/>
                          <a:ea typeface="Times New Roman"/>
                        </a:rPr>
                        <a:t>живот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>
                          <a:effectLst/>
                          <a:latin typeface="Times New Roman"/>
                          <a:ea typeface="Times New Roman"/>
                        </a:rPr>
                        <a:t>жучок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94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549171"/>
              </p:ext>
            </p:extLst>
          </p:nvPr>
        </p:nvGraphicFramePr>
        <p:xfrm>
          <a:off x="179510" y="908719"/>
          <a:ext cx="8712972" cy="457481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178243"/>
                <a:gridCol w="2178243"/>
                <a:gridCol w="2178243"/>
                <a:gridCol w="2178243"/>
              </a:tblGrid>
              <a:tr h="732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>
                          <a:effectLst/>
                          <a:latin typeface="Times New Roman"/>
                          <a:ea typeface="Times New Roman"/>
                        </a:rPr>
                        <a:t>ах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ох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ых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ух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 err="1">
                          <a:effectLst/>
                          <a:latin typeface="Times New Roman"/>
                          <a:ea typeface="Times New Roman"/>
                        </a:rPr>
                        <a:t>жа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 err="1">
                          <a:effectLst/>
                          <a:latin typeface="Times New Roman"/>
                          <a:ea typeface="Times New Roman"/>
                        </a:rPr>
                        <a:t>жо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жи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жу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 err="1">
                          <a:effectLst/>
                          <a:latin typeface="Times New Roman"/>
                          <a:ea typeface="Times New Roman"/>
                        </a:rPr>
                        <a:t>аха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 err="1">
                          <a:effectLst/>
                          <a:latin typeface="Times New Roman"/>
                          <a:ea typeface="Times New Roman"/>
                        </a:rPr>
                        <a:t>охо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ыхи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уху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ажа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 err="1">
                          <a:effectLst/>
                          <a:latin typeface="Times New Roman"/>
                          <a:ea typeface="Times New Roman"/>
                        </a:rPr>
                        <a:t>ожо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 err="1">
                          <a:effectLst/>
                          <a:latin typeface="Times New Roman"/>
                          <a:ea typeface="Times New Roman"/>
                        </a:rPr>
                        <a:t>ыжи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ужу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пахать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горох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>
                          <a:effectLst/>
                          <a:latin typeface="Times New Roman"/>
                          <a:ea typeface="Times New Roman"/>
                        </a:rPr>
                        <a:t>пихта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>
                          <a:effectLst/>
                          <a:latin typeface="Times New Roman"/>
                          <a:ea typeface="Times New Roman"/>
                        </a:rPr>
                        <a:t>петух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пожар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>
                          <a:effectLst/>
                          <a:latin typeface="Times New Roman"/>
                          <a:ea typeface="Times New Roman"/>
                        </a:rPr>
                        <a:t>рожок</a:t>
                      </a:r>
                      <a:endParaRPr lang="ru-RU" sz="4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</a:rPr>
                        <a:t>жи</a:t>
                      </a:r>
                      <a:r>
                        <a:rPr lang="ru-RU" sz="4800" b="1" dirty="0">
                          <a:effectLst/>
                          <a:latin typeface="Times New Roman"/>
                          <a:ea typeface="Times New Roman"/>
                        </a:rPr>
                        <a:t>вот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>
                          <a:effectLst/>
                          <a:latin typeface="Times New Roman"/>
                          <a:ea typeface="Times New Roman"/>
                        </a:rPr>
                        <a:t>жучок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436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lorapedia.ru/media/pic_full/3/109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77"/>
            <a:ext cx="9001000" cy="675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47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4316288" cy="50691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6000" b="1" dirty="0">
                <a:latin typeface="Times New Roman"/>
                <a:ea typeface="Times New Roman"/>
              </a:rPr>
              <a:t>холодная                                     </a:t>
            </a:r>
            <a:r>
              <a:rPr lang="ru-RU" sz="6000" b="1" dirty="0" smtClean="0">
                <a:latin typeface="Times New Roman"/>
                <a:ea typeface="Times New Roman"/>
              </a:rPr>
              <a:t>све</a:t>
            </a:r>
            <a:r>
              <a:rPr lang="ru-RU" sz="6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жи</a:t>
            </a:r>
            <a:r>
              <a:rPr lang="ru-RU" sz="6000" b="1" dirty="0" smtClean="0">
                <a:latin typeface="Times New Roman"/>
                <a:ea typeface="Times New Roman"/>
              </a:rPr>
              <a:t>й                                         храбрый                                      жадный 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316288" cy="4997152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6000" b="1" dirty="0">
                <a:latin typeface="Times New Roman"/>
                <a:ea typeface="Times New Roman"/>
              </a:rPr>
              <a:t>хлеб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жаба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петух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пожарный</a:t>
            </a:r>
            <a:endParaRPr lang="ru-RU" sz="60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716016" y="2132856"/>
            <a:ext cx="720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82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4316288" cy="50691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6000" b="1" dirty="0">
                <a:latin typeface="Times New Roman"/>
                <a:ea typeface="Times New Roman"/>
              </a:rPr>
              <a:t>холодная                                     </a:t>
            </a:r>
            <a:r>
              <a:rPr lang="ru-RU" sz="6000" b="1" dirty="0" smtClean="0">
                <a:latin typeface="Times New Roman"/>
                <a:ea typeface="Times New Roman"/>
              </a:rPr>
              <a:t>све</a:t>
            </a:r>
            <a:r>
              <a:rPr lang="ru-RU" sz="6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жи</a:t>
            </a:r>
            <a:r>
              <a:rPr lang="ru-RU" sz="6000" b="1" dirty="0" smtClean="0">
                <a:latin typeface="Times New Roman"/>
                <a:ea typeface="Times New Roman"/>
              </a:rPr>
              <a:t>й                                         храбрый                                      жадный 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316288" cy="4997152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ru-RU" sz="6000" b="1" dirty="0">
                <a:latin typeface="Times New Roman"/>
                <a:ea typeface="Times New Roman"/>
              </a:rPr>
              <a:t>хлеб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жаба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петух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пожарный</a:t>
            </a:r>
            <a:endParaRPr lang="ru-RU" sz="60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716016" y="2132856"/>
            <a:ext cx="720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915816" y="2132856"/>
            <a:ext cx="1872208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78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4316288" cy="50691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6000" b="1" dirty="0">
                <a:latin typeface="Times New Roman"/>
                <a:ea typeface="Times New Roman"/>
              </a:rPr>
              <a:t>холодная                                     </a:t>
            </a:r>
            <a:r>
              <a:rPr lang="ru-RU" sz="6000" b="1" dirty="0" smtClean="0">
                <a:latin typeface="Times New Roman"/>
                <a:ea typeface="Times New Roman"/>
              </a:rPr>
              <a:t>све</a:t>
            </a:r>
            <a:r>
              <a:rPr lang="ru-RU" sz="6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жи</a:t>
            </a:r>
            <a:r>
              <a:rPr lang="ru-RU" sz="6000" b="1" dirty="0" smtClean="0">
                <a:latin typeface="Times New Roman"/>
                <a:ea typeface="Times New Roman"/>
              </a:rPr>
              <a:t>й                                         храбрый                                      жадный 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316288" cy="4997152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ru-RU" sz="6000" b="1" dirty="0">
                <a:latin typeface="Times New Roman"/>
                <a:ea typeface="Times New Roman"/>
              </a:rPr>
              <a:t>хлеб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жаба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петух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пожарный</a:t>
            </a:r>
            <a:endParaRPr lang="ru-RU" sz="60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716016" y="2132856"/>
            <a:ext cx="720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3203848" y="2276872"/>
            <a:ext cx="1584176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843808" y="2132856"/>
            <a:ext cx="1944216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78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4316288" cy="50691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6000" b="1" dirty="0">
                <a:latin typeface="Times New Roman"/>
                <a:ea typeface="Times New Roman"/>
              </a:rPr>
              <a:t>холодная                                     </a:t>
            </a:r>
            <a:r>
              <a:rPr lang="ru-RU" sz="6000" b="1" dirty="0" smtClean="0">
                <a:latin typeface="Times New Roman"/>
                <a:ea typeface="Times New Roman"/>
              </a:rPr>
              <a:t>све</a:t>
            </a:r>
            <a:r>
              <a:rPr lang="ru-RU" sz="6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жи</a:t>
            </a:r>
            <a:r>
              <a:rPr lang="ru-RU" sz="6000" b="1" dirty="0" smtClean="0">
                <a:latin typeface="Times New Roman"/>
                <a:ea typeface="Times New Roman"/>
              </a:rPr>
              <a:t>й                                         храбрый                                      жадный 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316288" cy="4997152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ru-RU" sz="6000" b="1" dirty="0">
                <a:latin typeface="Times New Roman"/>
                <a:ea typeface="Times New Roman"/>
              </a:rPr>
              <a:t>хлеб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жаба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петух</a:t>
            </a:r>
            <a:endParaRPr lang="ru-RU" sz="6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6000" b="1" dirty="0" smtClean="0">
                <a:latin typeface="Times New Roman"/>
                <a:ea typeface="Times New Roman"/>
              </a:rPr>
              <a:t>пожарный</a:t>
            </a:r>
            <a:endParaRPr lang="ru-RU" sz="60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716016" y="2132856"/>
            <a:ext cx="720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843808" y="2132856"/>
            <a:ext cx="2088232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3419872" y="2348880"/>
            <a:ext cx="1368152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131840" y="4221088"/>
            <a:ext cx="162018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78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225</TotalTime>
  <Words>126</Words>
  <Application>Microsoft Office PowerPoint</Application>
  <PresentationFormat>Экран (4:3)</PresentationFormat>
  <Paragraphs>100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Справедливость</vt:lpstr>
      <vt:lpstr>Подготовила  учитель-логопед  МБОУ  «Ново-Ямская СОШ»  Иванова О.А.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12</cp:revision>
  <dcterms:modified xsi:type="dcterms:W3CDTF">2018-10-03T18:59:18Z</dcterms:modified>
</cp:coreProperties>
</file>