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2" r:id="rId1"/>
  </p:sldMasterIdLst>
  <p:notesMasterIdLst>
    <p:notesMasterId r:id="rId22"/>
  </p:notesMasterIdLst>
  <p:sldIdLst>
    <p:sldId id="277" r:id="rId2"/>
    <p:sldId id="296" r:id="rId3"/>
    <p:sldId id="301" r:id="rId4"/>
    <p:sldId id="292" r:id="rId5"/>
    <p:sldId id="311" r:id="rId6"/>
    <p:sldId id="299" r:id="rId7"/>
    <p:sldId id="302" r:id="rId8"/>
    <p:sldId id="291" r:id="rId9"/>
    <p:sldId id="303" r:id="rId10"/>
    <p:sldId id="290" r:id="rId11"/>
    <p:sldId id="305" r:id="rId12"/>
    <p:sldId id="298" r:id="rId13"/>
    <p:sldId id="304" r:id="rId14"/>
    <p:sldId id="289" r:id="rId15"/>
    <p:sldId id="309" r:id="rId16"/>
    <p:sldId id="300" r:id="rId17"/>
    <p:sldId id="307" r:id="rId18"/>
    <p:sldId id="310" r:id="rId19"/>
    <p:sldId id="308" r:id="rId20"/>
    <p:sldId id="312" r:id="rId21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33"/>
    <a:srgbClr val="66FF99"/>
    <a:srgbClr val="66FFCC"/>
    <a:srgbClr val="66FFFF"/>
    <a:srgbClr val="CC99FF"/>
    <a:srgbClr val="FF66FF"/>
    <a:srgbClr val="FFCCFF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61" autoAdjust="0"/>
    <p:restoredTop sz="96433" autoAdjust="0"/>
  </p:normalViewPr>
  <p:slideViewPr>
    <p:cSldViewPr>
      <p:cViewPr varScale="1">
        <p:scale>
          <a:sx n="112" d="100"/>
          <a:sy n="112" d="100"/>
        </p:scale>
        <p:origin x="1440" y="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-3246" y="-10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3570E591-3703-4832-B2ED-6C29C78F71F4}" type="datetimeFigureOut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D0CF5829-BD52-460B-A55E-D72ED92908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307318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8EDBFA-78FF-40CB-BD9B-008AA97EB1FF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C63296-5363-4B35-AC2C-CAE3F854C50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0A836D-CD80-4DFC-82AD-9A2BC3F311A3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8BD52F-A975-431B-BE47-FEDE6A7480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116EED-C15F-4022-8BE8-C9BECA8D84C5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BCF5F-EC90-4B19-AC10-B2685D977D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4A49A9-BAAB-4C57-BE60-014838EB9634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DF0435-307B-486B-B531-B70F7309EB1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36B49-974C-4BE6-A23D-2E766A54D690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ABA90-235D-4C3A-812C-0DEF5883AC6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1FDF71-3826-4DF0-B375-8C175A3D94DE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C62E03-17BA-4893-BBC0-62C30976A6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C7EE-7E87-47EE-B410-6C1794E147D6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86F42D-3575-4618-8132-40FB1441EC7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4C017-88CD-412A-901E-2E516A7C1BA9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14B3A7-E52A-49F0-8910-918768916C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66E095-7F61-442A-8936-3798B401E44C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35A09-9E84-4D14-934D-448D1CA529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8CD36A-A271-4AC6-AB83-87E6B547BE52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58B3C0-FD8B-4860-9B56-9013855BDBC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BBA00B-5320-4AF6-B407-54C47B81DD53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34CB8-36C8-49B5-A54E-F979B092A4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3344636-C11F-403A-B3A9-AC51069E0801}" type="datetime1">
              <a:rPr lang="ru-RU"/>
              <a:pPr>
                <a:defRPr/>
              </a:pPr>
              <a:t>08.05.2018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8F4528FD-7254-41F4-BD29-8345BC0CEB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2" r:id="rId2"/>
    <p:sldLayoutId id="2147483921" r:id="rId3"/>
    <p:sldLayoutId id="2147483920" r:id="rId4"/>
    <p:sldLayoutId id="2147483919" r:id="rId5"/>
    <p:sldLayoutId id="2147483918" r:id="rId6"/>
    <p:sldLayoutId id="2147483917" r:id="rId7"/>
    <p:sldLayoutId id="2147483916" r:id="rId8"/>
    <p:sldLayoutId id="2147483915" r:id="rId9"/>
    <p:sldLayoutId id="2147483914" r:id="rId10"/>
    <p:sldLayoutId id="2147483913" r:id="rId11"/>
  </p:sldLayoutIdLst>
  <p:hf sldNum="0" hdr="0" ftr="0" dt="0"/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hyperlink" Target="https://vk.com/zabivy_of" TargetMode="External"/><Relationship Id="rId7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jpeg"/><Relationship Id="rId5" Type="http://schemas.openxmlformats.org/officeDocument/2006/relationships/image" Target="../media/image25.png"/><Relationship Id="rId4" Type="http://schemas.openxmlformats.org/officeDocument/2006/relationships/hyperlink" Target="https://vk.com/wall-100963926_42951" TargetMode="External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9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05163" y="3446463"/>
            <a:ext cx="25654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187624" y="2564904"/>
            <a:ext cx="7242028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dirty="0">
                <a:ln w="12700">
                  <a:solidFill>
                    <a:schemeClr val="accent6">
                      <a:lumMod val="50000"/>
                    </a:schemeClr>
                  </a:solidFill>
                </a:ln>
                <a:gradFill>
                  <a:gsLst>
                    <a:gs pos="0">
                      <a:srgbClr val="A603AB"/>
                    </a:gs>
                    <a:gs pos="21001">
                      <a:srgbClr val="0819FB"/>
                    </a:gs>
                    <a:gs pos="35001">
                      <a:srgbClr val="1A8D48"/>
                    </a:gs>
                    <a:gs pos="52000">
                      <a:srgbClr val="FFFF00"/>
                    </a:gs>
                    <a:gs pos="73000">
                      <a:srgbClr val="EE3F17"/>
                    </a:gs>
                    <a:gs pos="88000">
                      <a:srgbClr val="E81766"/>
                    </a:gs>
                    <a:gs pos="100000">
                      <a:srgbClr val="A603AB"/>
                    </a:gs>
                  </a:gsLst>
                  <a:lin ang="10800000" scaled="0"/>
                </a:gradFill>
                <a:latin typeface="+mn-lt"/>
                <a:cs typeface="+mn-cs"/>
              </a:rPr>
              <a:t>Молодежные субкультуры</a:t>
            </a:r>
            <a:endParaRPr lang="ru-RU" sz="44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41" name="Рисунок 3" descr="1346700902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115888"/>
            <a:ext cx="885666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Рисунок 7" descr="134670090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93663" y="7137400"/>
            <a:ext cx="8974137" cy="46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3" name="Рисунок 4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66688" y="4311650"/>
            <a:ext cx="2965450" cy="2098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4" name="Рисунок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57875" y="4365625"/>
            <a:ext cx="3151188" cy="205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3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51950" cy="7459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5763" y="512763"/>
            <a:ext cx="7858125" cy="1044575"/>
          </a:xfrm>
        </p:spPr>
        <p:txBody>
          <a:bodyPr>
            <a:normAutofit fontScale="25000" lnSpcReduction="20000"/>
          </a:bodyPr>
          <a:lstStyle/>
          <a:p>
            <a:pPr algn="ctr" fontAlgn="auto"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ru-RU" sz="1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Поясни за </a:t>
            </a:r>
            <a:r>
              <a:rPr lang="ru-RU" sz="16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шмот</a:t>
            </a:r>
            <a:r>
              <a:rPr lang="ru-RU" sz="1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»,  </a:t>
            </a:r>
            <a:r>
              <a:rPr lang="ru-RU" sz="1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Кэжуал</a:t>
            </a:r>
            <a:r>
              <a:rPr lang="ru-RU" sz="16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6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endParaRPr lang="ru-RU" sz="8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</a:t>
            </a:r>
          </a:p>
          <a:p>
            <a:pPr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6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16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555" name="Прямоугольник 7"/>
          <p:cNvSpPr>
            <a:spLocks noChangeArrowheads="1"/>
          </p:cNvSpPr>
          <p:nvPr/>
        </p:nvSpPr>
        <p:spPr bwMode="auto">
          <a:xfrm>
            <a:off x="415925" y="1222375"/>
            <a:ext cx="8440738" cy="92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Движение молодежи,  пропагандирующее право его участников  требовать у любого прохожего  объяснить, почему он надел  ту или  иную одежду (фирма, стиль, цвет, надписи и т.п.).</a:t>
            </a:r>
          </a:p>
        </p:txBody>
      </p:sp>
      <p:sp>
        <p:nvSpPr>
          <p:cNvPr id="23556" name="Прямоугольник 8"/>
          <p:cNvSpPr>
            <a:spLocks noChangeArrowheads="1"/>
          </p:cNvSpPr>
          <p:nvPr/>
        </p:nvSpPr>
        <p:spPr bwMode="auto">
          <a:xfrm>
            <a:off x="4391025" y="3336925"/>
            <a:ext cx="4308475" cy="1477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 algn="just">
              <a:buFont typeface="Arial" charset="0"/>
              <a:buChar char="•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Если одежда «поддельная» или ее владелец «не достоин» ее носить, участники     движения могут избить ее владельца или унизить его иным способом.</a:t>
            </a:r>
          </a:p>
        </p:txBody>
      </p:sp>
      <p:pic>
        <p:nvPicPr>
          <p:cNvPr id="23557" name="Рисунок 10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5275" y="2265363"/>
            <a:ext cx="3914775" cy="260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8" name="Прямоугольник 12"/>
          <p:cNvSpPr>
            <a:spLocks noChangeArrowheads="1"/>
          </p:cNvSpPr>
          <p:nvPr/>
        </p:nvSpPr>
        <p:spPr bwMode="auto">
          <a:xfrm>
            <a:off x="4391025" y="2524125"/>
            <a:ext cx="4333875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Агрессивно настроены ко всем, кто не в теме - не так одеты.</a:t>
            </a:r>
          </a:p>
        </p:txBody>
      </p:sp>
      <p:sp>
        <p:nvSpPr>
          <p:cNvPr id="23559" name="Прямоугольник 14"/>
          <p:cNvSpPr>
            <a:spLocks noChangeArrowheads="1"/>
          </p:cNvSpPr>
          <p:nvPr/>
        </p:nvSpPr>
        <p:spPr bwMode="auto">
          <a:xfrm>
            <a:off x="309563" y="6211888"/>
            <a:ext cx="68548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375"/>
              </a:spcAft>
              <a:buSzPts val="1000"/>
              <a:tabLst>
                <a:tab pos="457200" algn="l"/>
              </a:tabLs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Вытекает из движения оффников, касается в первую очередь одежды известных спортивных марок, а также комуфляжа</a:t>
            </a:r>
            <a:endParaRPr lang="ru-RU" sz="1600">
              <a:solidFill>
                <a:srgbClr val="000000"/>
              </a:solidFill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3560" name="Прямоугольник 16"/>
          <p:cNvSpPr>
            <a:spLocks noChangeArrowheads="1"/>
          </p:cNvSpPr>
          <p:nvPr/>
        </p:nvSpPr>
        <p:spPr bwMode="auto">
          <a:xfrm>
            <a:off x="312738" y="5116513"/>
            <a:ext cx="8478837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Прежде чем начать избиение, лидер группы произносит слова «поясни за шмот». Это риторическая фраза, и судьба жертвы не особо зависит от ответа на нее. Нередко группа кэжуалов превращается в обычных хулиганов.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5" y="188913"/>
            <a:ext cx="9144000" cy="653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6013" y="261938"/>
            <a:ext cx="7886700" cy="10795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«Поясни за 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шмот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 «</a:t>
            </a:r>
            <a:r>
              <a:rPr lang="ru-RU" sz="4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Кэжуал</a:t>
            </a: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/>
          </a:p>
        </p:txBody>
      </p:sp>
      <p:sp>
        <p:nvSpPr>
          <p:cNvPr id="24579" name="Текст 2"/>
          <p:cNvSpPr>
            <a:spLocks noGrp="1"/>
          </p:cNvSpPr>
          <p:nvPr>
            <p:ph type="body" idx="1"/>
          </p:nvPr>
        </p:nvSpPr>
        <p:spPr bwMode="auto">
          <a:xfrm>
            <a:off x="395288" y="1196975"/>
            <a:ext cx="4537075" cy="271938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Кежуалы 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модники, которые следят, чтобы все марки одежды не были подделками.</a:t>
            </a:r>
          </a:p>
          <a:p>
            <a:endParaRPr lang="ru-RU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Паль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- поддельная одежда, купленная на рынке или заказанная на китайских сайтах.</a:t>
            </a:r>
          </a:p>
          <a:p>
            <a:endParaRPr lang="ru-RU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Пальпатруль </a:t>
            </a: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группа ребят, отлавли-вающих подростков в поддельной одежде.</a:t>
            </a:r>
          </a:p>
          <a:p>
            <a:endParaRPr 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4580" name="Рисунок 7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4221163"/>
            <a:ext cx="4211637" cy="236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Рисунок 8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827588" y="1196975"/>
            <a:ext cx="4310062" cy="242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Рисунок 9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16463" y="4179888"/>
            <a:ext cx="4286250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288" y="260350"/>
            <a:ext cx="3925887" cy="576263"/>
          </a:xfrm>
        </p:spPr>
        <p:txBody>
          <a:bodyPr rtlCol="0">
            <a:normAutofit/>
          </a:bodyPr>
          <a:lstStyle/>
          <a:p>
            <a:pPr algn="just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ЗАЦЕПИНГ</a:t>
            </a:r>
            <a:endParaRPr lang="ru-RU" sz="32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603" name="Текст 2"/>
          <p:cNvSpPr>
            <a:spLocks noGrp="1"/>
          </p:cNvSpPr>
          <p:nvPr>
            <p:ph type="body" idx="1"/>
          </p:nvPr>
        </p:nvSpPr>
        <p:spPr bwMode="auto">
          <a:xfrm>
            <a:off x="395288" y="1123950"/>
            <a:ext cx="3984625" cy="1914525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Зацепинг  - особый способ передвижения на железнодорожном транспорте, при котором человек цепляется за боковые или торцевые стороны вагонов или просто едет на крыше либо  на элементах наружной арматуры подвижного состава.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589588" y="3567113"/>
            <a:ext cx="3175000" cy="286226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Риск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травмирования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или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гибели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результате падения с движущегося поезда,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столкновения с негабаритными объектами железнодорожной инфраструктуры, </a:t>
            </a: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поражения электрическим током от контактной сети</a:t>
            </a:r>
          </a:p>
        </p:txBody>
      </p:sp>
      <p:pic>
        <p:nvPicPr>
          <p:cNvPr id="25605" name="Picture 3" descr="Что такое зацепинг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8150" y="3146425"/>
            <a:ext cx="3108325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4" descr="upl_1491680053_4994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60350"/>
            <a:ext cx="4176712" cy="288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5" descr="Зацеперы Как это бывает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4263" y="4803775"/>
            <a:ext cx="3054350" cy="194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174037" cy="7461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48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ЗАЦЕПИНГ</a:t>
            </a:r>
            <a:endParaRPr lang="ru-RU" sz="3200" dirty="0"/>
          </a:p>
        </p:txBody>
      </p:sp>
      <p:pic>
        <p:nvPicPr>
          <p:cNvPr id="26627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02125" y="260350"/>
            <a:ext cx="4681538" cy="245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Рисунок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8313" y="1266825"/>
            <a:ext cx="2754312" cy="3830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9" name="Прямоугольник 6"/>
          <p:cNvSpPr>
            <a:spLocks noChangeArrowheads="1"/>
          </p:cNvSpPr>
          <p:nvPr/>
        </p:nvSpPr>
        <p:spPr bwMode="auto">
          <a:xfrm>
            <a:off x="3563938" y="3270250"/>
            <a:ext cx="5419725" cy="3416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Многочисленные группы зацеперов  общаются в Интернете, создают сообщества, обсуждают модели поездов, время и место сбора.</a:t>
            </a:r>
          </a:p>
          <a:p>
            <a:endParaRPr lang="ru-RU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Участники предупреждают друг друга о дежурящих на станциях полицейских или антизацеперах, а также делятся видео своих удачных «зацепов».</a:t>
            </a:r>
          </a:p>
          <a:p>
            <a:endParaRPr lang="ru-RU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же выкладывают видео и фото несчастных случаев с циничными комментариями о том, что гибнут только «непрофессионалы», происходит «естественный отбор».</a:t>
            </a:r>
          </a:p>
        </p:txBody>
      </p:sp>
      <p:sp>
        <p:nvSpPr>
          <p:cNvPr id="8" name="Стрелка вниз 7"/>
          <p:cNvSpPr/>
          <p:nvPr/>
        </p:nvSpPr>
        <p:spPr>
          <a:xfrm rot="10800000">
            <a:off x="1763713" y="5229225"/>
            <a:ext cx="287337" cy="8636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631" name="Прямоугольник 8"/>
          <p:cNvSpPr>
            <a:spLocks noChangeArrowheads="1"/>
          </p:cNvSpPr>
          <p:nvPr/>
        </p:nvSpPr>
        <p:spPr bwMode="auto">
          <a:xfrm>
            <a:off x="250825" y="6218238"/>
            <a:ext cx="331311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Наглядная агитация зацепинга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4763"/>
            <a:ext cx="9196388" cy="703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0" name="Прямоугольник 3"/>
          <p:cNvSpPr>
            <a:spLocks noChangeArrowheads="1"/>
          </p:cNvSpPr>
          <p:nvPr/>
        </p:nvSpPr>
        <p:spPr bwMode="auto">
          <a:xfrm>
            <a:off x="266700" y="276225"/>
            <a:ext cx="87137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u="sng">
                <a:latin typeface="Times New Roman" pitchFamily="18" charset="0"/>
                <a:cs typeface="Times New Roman" pitchFamily="18" charset="0"/>
              </a:rPr>
              <a:t>«БЕГИ   И  УМРИ»</a:t>
            </a:r>
          </a:p>
        </p:txBody>
      </p:sp>
      <p:sp>
        <p:nvSpPr>
          <p:cNvPr id="27651" name="TextBox 10"/>
          <p:cNvSpPr txBox="1">
            <a:spLocks noChangeArrowheads="1"/>
          </p:cNvSpPr>
          <p:nvPr/>
        </p:nvSpPr>
        <p:spPr bwMode="auto">
          <a:xfrm>
            <a:off x="266700" y="1355725"/>
            <a:ext cx="48101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Движение смельчаков, призывающих бросить вызов судьбе, перебежав  дорогу перед автомобилем, движущимся на большой скорости. </a:t>
            </a:r>
          </a:p>
        </p:txBody>
      </p:sp>
      <p:pic>
        <p:nvPicPr>
          <p:cNvPr id="27652" name="Picture 3" descr="игра беги или умр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2763" y="2693988"/>
            <a:ext cx="3338512" cy="197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4" descr="Игра «Беги или умри» - все, что нужно знать о смертельно опасной игре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59425" y="1096963"/>
            <a:ext cx="3205163" cy="2011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Прямоугольник 6"/>
          <p:cNvSpPr>
            <a:spLocks noChangeArrowheads="1"/>
          </p:cNvSpPr>
          <p:nvPr/>
        </p:nvSpPr>
        <p:spPr bwMode="auto">
          <a:xfrm>
            <a:off x="4418013" y="3424238"/>
            <a:ext cx="44751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Подобный «подвиг» снимается на видео, которое впоследствии выкладывается в соответствующих Интернет-сообществах, собирая лайки. </a:t>
            </a:r>
          </a:p>
        </p:txBody>
      </p:sp>
      <p:sp>
        <p:nvSpPr>
          <p:cNvPr id="27655" name="Прямоугольник 7"/>
          <p:cNvSpPr>
            <a:spLocks noChangeArrowheads="1"/>
          </p:cNvSpPr>
          <p:nvPr/>
        </p:nvSpPr>
        <p:spPr bwMode="auto">
          <a:xfrm>
            <a:off x="4418013" y="4670425"/>
            <a:ext cx="4475162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Чем опаснее будет выглядеть картинка, тем круче, поэтому некоторые смельчаки выбегают перед фурами или даже перебегают автобан. </a:t>
            </a: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7656" name="Прямоугольник 9"/>
          <p:cNvSpPr>
            <a:spLocks noChangeArrowheads="1"/>
          </p:cNvSpPr>
          <p:nvPr/>
        </p:nvSpPr>
        <p:spPr bwMode="auto">
          <a:xfrm>
            <a:off x="4418013" y="6059488"/>
            <a:ext cx="434657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Aft>
                <a:spcPts val="1000"/>
              </a:spcAft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Движение родилось из  Интернет-игры с «Беги и умри»</a:t>
            </a:r>
            <a:endParaRPr lang="ru-RU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7657" name="Рисунок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12763" y="4872038"/>
            <a:ext cx="2601912" cy="1887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Прямоугольник 5"/>
          <p:cNvSpPr>
            <a:spLocks noChangeArrowheads="1"/>
          </p:cNvSpPr>
          <p:nvPr/>
        </p:nvSpPr>
        <p:spPr bwMode="auto">
          <a:xfrm>
            <a:off x="242888" y="381000"/>
            <a:ext cx="611981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 u="sng">
                <a:latin typeface="Times New Roman" pitchFamily="18" charset="0"/>
                <a:cs typeface="Times New Roman" pitchFamily="18" charset="0"/>
              </a:rPr>
              <a:t>«БЕГИ   И  УМРИ»</a:t>
            </a:r>
          </a:p>
        </p:txBody>
      </p:sp>
      <p:sp>
        <p:nvSpPr>
          <p:cNvPr id="28676" name="Прямоугольник 7"/>
          <p:cNvSpPr>
            <a:spLocks noChangeArrowheads="1"/>
          </p:cNvSpPr>
          <p:nvPr/>
        </p:nvSpPr>
        <p:spPr bwMode="auto">
          <a:xfrm>
            <a:off x="242888" y="1149350"/>
            <a:ext cx="5121200" cy="288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Способ самоутверждения. </a:t>
            </a:r>
          </a:p>
          <a:p>
            <a:pPr marL="285750" indent="-285750">
              <a:spcAft>
                <a:spcPts val="1000"/>
              </a:spcAft>
              <a:buFont typeface="Arial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Проверка своих возможностей - раньше мальчишки прыгали по гаражам и ломали себе руки и ноги, а сейчас проверка видоизменилась до такой смертельно опасной игры. </a:t>
            </a:r>
          </a:p>
          <a:p>
            <a:pPr marL="285750" indent="-285750">
              <a:buFont typeface="Arial" charset="0"/>
              <a:buChar char="•"/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Компенсация адреналина - насыщенные различными эффектами игры уже не поддерживают адреналин на должном уровне, и в ход идут не виртуальные, а реальные игры.</a:t>
            </a:r>
            <a:endParaRPr lang="ru-RU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639109" y="4313169"/>
            <a:ext cx="42484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itchFamily="18" charset="0"/>
              </a:rPr>
              <a:t>Игра «Беги или умри» часто является результатом </a:t>
            </a:r>
            <a:r>
              <a:rPr lang="ru-RU" dirty="0" smtClean="0">
                <a:latin typeface="Times New Roman" pitchFamily="18" charset="0"/>
              </a:rPr>
              <a:t>спора</a:t>
            </a:r>
            <a:r>
              <a:rPr lang="ru-RU" dirty="0">
                <a:latin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</a:rPr>
              <a:t>между подростками, ответом на  традиционный для подросткового возраста вопрос – СЛАБО?</a:t>
            </a:r>
          </a:p>
          <a:p>
            <a:r>
              <a:rPr lang="ru-RU" dirty="0" smtClean="0">
                <a:latin typeface="Times New Roman" pitchFamily="18" charset="0"/>
              </a:rPr>
              <a:t>Любители игры объединяются в сообщества, формируется субкультура игроков.</a:t>
            </a:r>
            <a:endParaRPr lang="ru-RU" dirty="0">
              <a:latin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</a:rPr>
              <a:t/>
            </a:r>
            <a:br>
              <a:rPr lang="ru-RU" dirty="0">
                <a:latin typeface="Times New Roman" pitchFamily="18" charset="0"/>
              </a:rPr>
            </a:br>
            <a:endParaRPr lang="ru-RU" dirty="0">
              <a:latin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36" y="4394133"/>
            <a:ext cx="3444701" cy="235780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367730"/>
            <a:ext cx="3379477" cy="2534608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88913"/>
            <a:ext cx="9144000" cy="666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8" name="Заголовок 1"/>
          <p:cNvSpPr>
            <a:spLocks noGrp="1"/>
          </p:cNvSpPr>
          <p:nvPr>
            <p:ph type="title"/>
          </p:nvPr>
        </p:nvSpPr>
        <p:spPr>
          <a:xfrm>
            <a:off x="323850" y="1628775"/>
            <a:ext cx="8616950" cy="1417638"/>
          </a:xfrm>
        </p:spPr>
        <p:txBody>
          <a:bodyPr/>
          <a:lstStyle/>
          <a:p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-    Пропагандируют противоправное поведение, 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-    Формируют у несовершеннолетних отрицательное отношение к закону, 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-    Разрушительно действуют на сознание и нравственность молодых людей</a:t>
            </a:r>
            <a:br>
              <a:rPr lang="ru-RU" sz="2000" smtClean="0">
                <a:latin typeface="Times New Roman" pitchFamily="18" charset="0"/>
                <a:cs typeface="Times New Roman" pitchFamily="18" charset="0"/>
              </a:rPr>
            </a:br>
            <a:endParaRPr lang="ru-RU" sz="20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699" name="Текст 2"/>
          <p:cNvSpPr>
            <a:spLocks noGrp="1"/>
          </p:cNvSpPr>
          <p:nvPr>
            <p:ph type="body" idx="1"/>
          </p:nvPr>
        </p:nvSpPr>
        <p:spPr bwMode="auto">
          <a:xfrm>
            <a:off x="323850" y="3141663"/>
            <a:ext cx="8413750" cy="1503362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ru-RU" sz="20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Молодые люди в деструктивных организациях — фактически просто человеческий материал, инструмент для кукловодов-идеологов. Такой кукловод может направить подобную массу в любое русло – протестные акции, массовые беспорядки, преступления и т.п. </a:t>
            </a:r>
          </a:p>
          <a:p>
            <a:endParaRPr lang="ru-RU" sz="200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0" name="Прямоугольник 5"/>
          <p:cNvSpPr>
            <a:spLocks noChangeArrowheads="1"/>
          </p:cNvSpPr>
          <p:nvPr/>
        </p:nvSpPr>
        <p:spPr bwMode="auto">
          <a:xfrm>
            <a:off x="323850" y="325438"/>
            <a:ext cx="8208963" cy="1385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Times New Roman" pitchFamily="18" charset="0"/>
                <a:cs typeface="Times New Roman" pitchFamily="18" charset="0"/>
              </a:rPr>
              <a:t>Чем опасны  молодежные движения  деструктивного характера</a:t>
            </a:r>
          </a:p>
          <a:p>
            <a:pPr algn="ctr"/>
            <a:endParaRPr lang="ru-RU" sz="2800" b="1">
              <a:latin typeface="Calibri" pitchFamily="34" charset="0"/>
            </a:endParaRPr>
          </a:p>
        </p:txBody>
      </p:sp>
      <p:pic>
        <p:nvPicPr>
          <p:cNvPr id="29701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76541">
            <a:off x="7394575" y="4545013"/>
            <a:ext cx="1506538" cy="2049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4486275"/>
            <a:ext cx="1546225" cy="213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3" name="Прямоугольник 10"/>
          <p:cNvSpPr>
            <a:spLocks noChangeArrowheads="1"/>
          </p:cNvSpPr>
          <p:nvPr/>
        </p:nvSpPr>
        <p:spPr bwMode="auto">
          <a:xfrm>
            <a:off x="323850" y="4814888"/>
            <a:ext cx="4824413" cy="190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Но даже и при отсутствии подобного  лидера идеология  того или иного движения требует от его участников «геройских поступков», которые зачастую связаны с нарушением закона.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  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2" name="Прямоугольник 7"/>
          <p:cNvSpPr>
            <a:spLocks noChangeArrowheads="1"/>
          </p:cNvSpPr>
          <p:nvPr/>
        </p:nvSpPr>
        <p:spPr bwMode="auto">
          <a:xfrm>
            <a:off x="641350" y="417513"/>
            <a:ext cx="8353425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200" b="1" u="sng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Виртуальные сети </a:t>
            </a:r>
            <a:r>
              <a:rPr lang="ru-RU" sz="220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действенный фактор привлечения молодых людей к различным деструктивным молодежным субкультурам. </a:t>
            </a:r>
            <a:endParaRPr lang="ru-RU" sz="2200">
              <a:latin typeface="Calibri" pitchFamily="34" charset="0"/>
              <a:ea typeface="Calibri" pitchFamily="34" charset="0"/>
            </a:endParaRPr>
          </a:p>
        </p:txBody>
      </p:sp>
      <p:sp>
        <p:nvSpPr>
          <p:cNvPr id="30723" name="Прямоугольник 8"/>
          <p:cNvSpPr>
            <a:spLocks noChangeArrowheads="1"/>
          </p:cNvSpPr>
          <p:nvPr/>
        </p:nvSpPr>
        <p:spPr bwMode="auto">
          <a:xfrm>
            <a:off x="4205288" y="1363663"/>
            <a:ext cx="4465637" cy="203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Закрытые группы без цензуры плодятся в виртульном пространстве, затягивая несовершеннолетних, не способных вовремя распознать угрозу и противостоять ей, в свои сети под любым предлогом (вознаграждения, бонусы, «лайки»,</a:t>
            </a:r>
          </a:p>
          <a:p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приглашение в игру, слэнг).</a:t>
            </a:r>
            <a:endParaRPr lang="ru-RU">
              <a:latin typeface="Calibri" pitchFamily="34" charset="0"/>
              <a:ea typeface="Calibri" pitchFamily="34" charset="0"/>
            </a:endParaRPr>
          </a:p>
        </p:txBody>
      </p:sp>
      <p:pic>
        <p:nvPicPr>
          <p:cNvPr id="30724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1435100"/>
            <a:ext cx="329565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4663" y="3595688"/>
            <a:ext cx="4640262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6" name="Прямоугольник 12"/>
          <p:cNvSpPr>
            <a:spLocks noChangeArrowheads="1"/>
          </p:cNvSpPr>
          <p:nvPr/>
        </p:nvSpPr>
        <p:spPr bwMode="auto">
          <a:xfrm>
            <a:off x="747713" y="4459288"/>
            <a:ext cx="2900362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Здесь ты найдешь много видосов, посвященных двум классным ребятам  </a:t>
            </a:r>
            <a:endParaRPr lang="ru-RU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1115897">
            <a:off x="3263900" y="5297488"/>
            <a:ext cx="962025" cy="301625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728" name="Прямоугольник 14"/>
          <p:cNvSpPr>
            <a:spLocks noChangeArrowheads="1"/>
          </p:cNvSpPr>
          <p:nvPr/>
        </p:nvSpPr>
        <p:spPr bwMode="auto">
          <a:xfrm>
            <a:off x="179388" y="6140450"/>
            <a:ext cx="43926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Фото страницы закрытой группы, пос-вященной Скулшутингу. 1953 участника. </a:t>
            </a:r>
            <a:endParaRPr lang="ru-RU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98475" y="1457325"/>
            <a:ext cx="8056563" cy="1257300"/>
          </a:xfrm>
        </p:spPr>
        <p:txBody>
          <a:bodyPr/>
          <a:lstStyle/>
          <a:p>
            <a:r>
              <a:rPr lang="ru-RU" sz="1800" smtClean="0">
                <a:latin typeface="Times New Roman" pitchFamily="18" charset="0"/>
                <a:cs typeface="Times New Roman" pitchFamily="18" charset="0"/>
              </a:rPr>
              <a:t>Как рассуждают родители — сидит подросток дома (пусть и за компьютером), значит он в безопасности. Все лучше, чем по подворотням в темноте. Однако интернет - не такая уж и безопасная игровая площадка. И с каждым годом это становится все яснее и яснее...</a:t>
            </a:r>
            <a:br>
              <a:rPr lang="ru-RU" sz="1800" smtClean="0">
                <a:latin typeface="Times New Roman" pitchFamily="18" charset="0"/>
                <a:cs typeface="Times New Roman" pitchFamily="18" charset="0"/>
              </a:rPr>
            </a:br>
            <a:endParaRPr lang="ru-RU" sz="180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47" name="Текст 2"/>
          <p:cNvSpPr>
            <a:spLocks noGrp="1"/>
          </p:cNvSpPr>
          <p:nvPr>
            <p:ph type="body" idx="1"/>
          </p:nvPr>
        </p:nvSpPr>
        <p:spPr bwMode="auto">
          <a:xfrm>
            <a:off x="468313" y="458788"/>
            <a:ext cx="7886700" cy="792162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28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ЧЕМ   ОПАСЕН   ИНТЕРНЕТ</a:t>
            </a:r>
          </a:p>
        </p:txBody>
      </p:sp>
      <p:pic>
        <p:nvPicPr>
          <p:cNvPr id="31748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875" y="3068638"/>
            <a:ext cx="2800350" cy="3097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3910013" y="2955925"/>
            <a:ext cx="4572000" cy="14763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 нежелательному контенту: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экстремизм, суицид, пропаганда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наркотиков, порнография, деструктивные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субкультуры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24300" y="4338638"/>
            <a:ext cx="4725988" cy="64611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Контакты с незнакомыми людьми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dirty="0">
              <a:latin typeface="+mn-lt"/>
              <a:cs typeface="+mn-cs"/>
            </a:endParaRPr>
          </a:p>
        </p:txBody>
      </p:sp>
      <p:sp>
        <p:nvSpPr>
          <p:cNvPr id="31751" name="Прямоугольник 11"/>
          <p:cNvSpPr>
            <a:spLocks noChangeArrowheads="1"/>
          </p:cNvSpPr>
          <p:nvPr/>
        </p:nvSpPr>
        <p:spPr bwMode="auto">
          <a:xfrm>
            <a:off x="3929063" y="4997450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Интернет-зависимость, замена реального мир виртуальным</a:t>
            </a:r>
          </a:p>
        </p:txBody>
      </p:sp>
      <p:sp>
        <p:nvSpPr>
          <p:cNvPr id="31752" name="Прямоугольник 12"/>
          <p:cNvSpPr>
            <a:spLocks noChangeArrowheads="1"/>
          </p:cNvSpPr>
          <p:nvPr/>
        </p:nvSpPr>
        <p:spPr bwMode="auto">
          <a:xfrm>
            <a:off x="3924300" y="5883275"/>
            <a:ext cx="4521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Кибер-булинг (травля) </a:t>
            </a:r>
            <a:endParaRPr lang="ru-RU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63" y="-55563"/>
            <a:ext cx="9144000" cy="6886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>
            <a:off x="684213" y="0"/>
            <a:ext cx="7886700" cy="812800"/>
          </a:xfrm>
        </p:spPr>
        <p:txBody>
          <a:bodyPr/>
          <a:lstStyle/>
          <a:p>
            <a:pPr algn="ctr"/>
            <a:r>
              <a:rPr lang="ru-RU" sz="3200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СОВЕТЫ  РОДИТЕЛЯМ</a:t>
            </a:r>
          </a:p>
        </p:txBody>
      </p:sp>
      <p:pic>
        <p:nvPicPr>
          <p:cNvPr id="32771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47813" y="4408488"/>
            <a:ext cx="3529012" cy="235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Рисунок 6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2349500"/>
            <a:ext cx="3490913" cy="232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3" name="Рисунок 7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140200" y="1198563"/>
            <a:ext cx="4794250" cy="221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468313" y="1308100"/>
            <a:ext cx="3462337" cy="922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Дружеский контакт с детьми</a:t>
            </a:r>
            <a:endParaRPr lang="ru-RU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Совместный отдых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775" name="Прямоугольник 9"/>
          <p:cNvSpPr>
            <a:spLocks noChangeArrowheads="1"/>
          </p:cNvSpPr>
          <p:nvPr/>
        </p:nvSpPr>
        <p:spPr bwMode="auto">
          <a:xfrm>
            <a:off x="5207000" y="4581525"/>
            <a:ext cx="3727450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1125"/>
              </a:spcAft>
              <a:buFont typeface="Arial" charset="0"/>
              <a:buChar char="•"/>
            </a:pPr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Ориентирование ребенка на позитивные виды деятельности (спорт, творчество, экологическое и волонтерское движение), в том числе личным примером.</a:t>
            </a:r>
          </a:p>
        </p:txBody>
      </p:sp>
      <p:sp>
        <p:nvSpPr>
          <p:cNvPr id="32776" name="Прямоугольник 10"/>
          <p:cNvSpPr>
            <a:spLocks noChangeArrowheads="1"/>
          </p:cNvSpPr>
          <p:nvPr/>
        </p:nvSpPr>
        <p:spPr bwMode="auto">
          <a:xfrm>
            <a:off x="5207000" y="3743325"/>
            <a:ext cx="45720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spcAft>
                <a:spcPts val="1125"/>
              </a:spcAft>
              <a:buFont typeface="Arial" charset="0"/>
              <a:buChar char="•"/>
            </a:pPr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Контроль за Интернет-общением подростка</a:t>
            </a:r>
            <a:endParaRPr lang="ru-RU" sz="2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6513" y="0"/>
            <a:ext cx="9180513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404813"/>
            <a:ext cx="8320088" cy="158432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1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Молодежная субкультура </a:t>
            </a:r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определенного круга молодых людей,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обладаю-</a:t>
            </a:r>
            <a:b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щих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общностью стиля жизни, поведения, групповых норм, ценностей и стереотипов.</a:t>
            </a:r>
          </a:p>
        </p:txBody>
      </p:sp>
      <p:sp>
        <p:nvSpPr>
          <p:cNvPr id="15364" name="Прямоугольник 4"/>
          <p:cNvSpPr>
            <a:spLocks noChangeArrowheads="1"/>
          </p:cNvSpPr>
          <p:nvPr/>
        </p:nvSpPr>
        <p:spPr bwMode="auto">
          <a:xfrm>
            <a:off x="269875" y="2184400"/>
            <a:ext cx="8531225" cy="1014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Особого внимания со стороны органов системы профилактики требуют  молодежные движения, объединяющие в себе молодёжь по признаку деструктивной субкультуры. </a:t>
            </a:r>
          </a:p>
        </p:txBody>
      </p:sp>
      <p:pic>
        <p:nvPicPr>
          <p:cNvPr id="15365" name="Рисунок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4716463"/>
            <a:ext cx="2843213" cy="1709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6" name="Рисунок 1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11638" y="5062538"/>
            <a:ext cx="2717800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7" name="Picture 2" descr="Скулшутинг и «Колумбайн» по-русски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484438" y="3554413"/>
            <a:ext cx="281305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8" name="Рисунок 1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086600" y="3551238"/>
            <a:ext cx="1905000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Рисунок 1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62875" y="115888"/>
            <a:ext cx="1228725" cy="1243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/>
          <a:p>
            <a:endParaRPr lang="ru-RU" smtClean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/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/>
          </a:p>
        </p:txBody>
      </p:sp>
      <p:pic>
        <p:nvPicPr>
          <p:cNvPr id="33795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Рисунок 5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63513"/>
            <a:ext cx="9144000" cy="653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8" name="Прямоугольник 6"/>
          <p:cNvSpPr>
            <a:spLocks noChangeArrowheads="1"/>
          </p:cNvSpPr>
          <p:nvPr/>
        </p:nvSpPr>
        <p:spPr bwMode="auto">
          <a:xfrm>
            <a:off x="3851275" y="5738813"/>
            <a:ext cx="5076825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3" algn="just">
              <a:spcAft>
                <a:spcPts val="1125"/>
              </a:spcAft>
            </a:pPr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УМВД России по Тверской области</a:t>
            </a:r>
          </a:p>
          <a:p>
            <a:pPr lvl="3" algn="just">
              <a:spcAft>
                <a:spcPts val="1125"/>
              </a:spcAft>
            </a:pPr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2018 год</a:t>
            </a:r>
          </a:p>
        </p:txBody>
      </p:sp>
      <p:pic>
        <p:nvPicPr>
          <p:cNvPr id="33799" name="Рисунок 7" descr="1346700902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15888"/>
            <a:ext cx="8856663" cy="230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6988" y="0"/>
            <a:ext cx="91709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612775" y="173038"/>
            <a:ext cx="7886700" cy="1012825"/>
          </a:xfrm>
        </p:spPr>
        <p:txBody>
          <a:bodyPr/>
          <a:lstStyle/>
          <a:p>
            <a:r>
              <a:rPr lang="ru-RU" sz="24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Участников деструктивных объединений  отличает:</a:t>
            </a:r>
            <a:br>
              <a:rPr lang="ru-RU" sz="2400" b="1" u="sng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1" u="sng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u="sng" smtClean="0">
                <a:latin typeface="Times New Roman" pitchFamily="18" charset="0"/>
                <a:cs typeface="Times New Roman" pitchFamily="18" charset="0"/>
              </a:rPr>
            </a:br>
            <a:endParaRPr lang="ru-RU" sz="2000" b="1" u="sng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7" name="Прямоугольник 2"/>
          <p:cNvSpPr>
            <a:spLocks noChangeArrowheads="1"/>
          </p:cNvSpPr>
          <p:nvPr/>
        </p:nvSpPr>
        <p:spPr bwMode="auto">
          <a:xfrm>
            <a:off x="323850" y="1465263"/>
            <a:ext cx="86344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-  уверенность в том, что групповые интересы и цели выше индивидуальных;</a:t>
            </a:r>
            <a:br>
              <a:rPr lang="ru-RU" sz="2000">
                <a:latin typeface="Times New Roman" pitchFamily="18" charset="0"/>
                <a:cs typeface="Times New Roman" pitchFamily="18" charset="0"/>
              </a:rPr>
            </a:br>
            <a:endParaRPr lang="ru-RU" sz="2000">
              <a:latin typeface="Calibri" pitchFamily="34" charset="0"/>
            </a:endParaRPr>
          </a:p>
        </p:txBody>
      </p:sp>
      <p:sp>
        <p:nvSpPr>
          <p:cNvPr id="16388" name="Прямоугольник 3"/>
          <p:cNvSpPr>
            <a:spLocks noChangeArrowheads="1"/>
          </p:cNvSpPr>
          <p:nvPr/>
        </p:nvSpPr>
        <p:spPr bwMode="auto">
          <a:xfrm>
            <a:off x="323850" y="1011238"/>
            <a:ext cx="8148638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>
                <a:latin typeface="Times New Roman" pitchFamily="18" charset="0"/>
                <a:cs typeface="Times New Roman" pitchFamily="18" charset="0"/>
              </a:rPr>
              <a:t>-  претензия на исключительность (мы лучше, мы сильнее);</a:t>
            </a:r>
            <a:br>
              <a:rPr lang="ru-RU" sz="2000">
                <a:latin typeface="Times New Roman" pitchFamily="18" charset="0"/>
                <a:cs typeface="Times New Roman" pitchFamily="18" charset="0"/>
              </a:rPr>
            </a:br>
            <a:endParaRPr lang="ru-RU" sz="2000">
              <a:latin typeface="Calibri" pitchFamily="34" charset="0"/>
            </a:endParaRPr>
          </a:p>
        </p:txBody>
      </p:sp>
      <p:sp>
        <p:nvSpPr>
          <p:cNvPr id="16389" name="Прямоугольник 8"/>
          <p:cNvSpPr>
            <a:spLocks noChangeArrowheads="1"/>
          </p:cNvSpPr>
          <p:nvPr/>
        </p:nvSpPr>
        <p:spPr bwMode="auto">
          <a:xfrm>
            <a:off x="301625" y="1951038"/>
            <a:ext cx="6840538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 algn="just"/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убеждение, что цель оправдывает средства (поощрение асоциального и противоправного поведения);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0" name="Прямоугольник 9"/>
          <p:cNvSpPr>
            <a:spLocks noChangeArrowheads="1"/>
          </p:cNvSpPr>
          <p:nvPr/>
        </p:nvSpPr>
        <p:spPr bwMode="auto">
          <a:xfrm>
            <a:off x="330200" y="2732088"/>
            <a:ext cx="79136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 algn="just"/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общие внешние признаки </a:t>
            </a:r>
            <a:r>
              <a:rPr lang="ru-RU" sz="2000">
                <a:latin typeface="Times New Roman" pitchFamily="18" charset="0"/>
                <a:cs typeface="Times New Roman" pitchFamily="18" charset="0"/>
              </a:rPr>
              <a:t>(прическа, одежда, украшения, жаргон);</a:t>
            </a:r>
          </a:p>
        </p:txBody>
      </p:sp>
      <p:sp>
        <p:nvSpPr>
          <p:cNvPr id="16391" name="Прямоугольник 10"/>
          <p:cNvSpPr>
            <a:spLocks noChangeArrowheads="1"/>
          </p:cNvSpPr>
          <p:nvPr/>
        </p:nvSpPr>
        <p:spPr bwMode="auto">
          <a:xfrm>
            <a:off x="330200" y="3203575"/>
            <a:ext cx="414496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9388" indent="-179388" algn="just"/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ослабление связей с родствен ни-ками, прежними друзьями;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1625" y="4010025"/>
            <a:ext cx="4359275" cy="1003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замещение личных интересов  инте-</a:t>
            </a:r>
          </a:p>
          <a:p>
            <a:pPr algn="just"/>
            <a:r>
              <a:rPr lang="ru-RU" sz="200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 ресами и ценностями    объединения;</a:t>
            </a:r>
            <a:endParaRPr lang="ru-RU" sz="200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ru-RU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 sz="1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6393" name="Рисунок 1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92650" y="3573463"/>
            <a:ext cx="4275138" cy="3074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025" y="125413"/>
            <a:ext cx="8066088" cy="587375"/>
          </a:xfrm>
        </p:spPr>
        <p:txBody>
          <a:bodyPr rtlCol="0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АУЕ (Арестантское </a:t>
            </a:r>
            <a:r>
              <a:rPr lang="ru-RU" sz="2800" b="1" dirty="0" err="1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уркаганское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единство)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411" name="Текст 2"/>
          <p:cNvSpPr>
            <a:spLocks noGrp="1"/>
          </p:cNvSpPr>
          <p:nvPr>
            <p:ph type="body" idx="1"/>
          </p:nvPr>
        </p:nvSpPr>
        <p:spPr bwMode="auto">
          <a:xfrm>
            <a:off x="400050" y="1012825"/>
            <a:ext cx="8059738" cy="903288"/>
          </a:xfrm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120000"/>
              </a:lnSpc>
            </a:pPr>
            <a:r>
              <a:rPr lang="ru-RU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Движение, пропагандирующее  среди несовершеннолетних тюремные понятия, соблюдение «воровского кодекса» со сбором денег на «общак».</a:t>
            </a:r>
          </a:p>
          <a:p>
            <a:pPr>
              <a:lnSpc>
                <a:spcPct val="120000"/>
              </a:lnSpc>
            </a:pPr>
            <a:endParaRPr lang="ru-RU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2" name="Прямоугольник 4"/>
          <p:cNvSpPr>
            <a:spLocks noChangeArrowheads="1"/>
          </p:cNvSpPr>
          <p:nvPr/>
        </p:nvSpPr>
        <p:spPr bwMode="auto">
          <a:xfrm>
            <a:off x="107950" y="3452813"/>
            <a:ext cx="8640763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>
                <a:latin typeface="Times New Roman" pitchFamily="18" charset="0"/>
                <a:cs typeface="Times New Roman" pitchFamily="18" charset="0"/>
              </a:rPr>
              <a:t>   </a:t>
            </a:r>
          </a:p>
        </p:txBody>
      </p:sp>
      <p:pic>
        <p:nvPicPr>
          <p:cNvPr id="17413" name="Picture 2" descr="Катанаев: Нет однозначного ответа как бороться с АУ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5125" y="1916113"/>
            <a:ext cx="2808288" cy="185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4" name="Picture 3" descr=" Фото: youtube.co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38538" y="1922463"/>
            <a:ext cx="2927350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5" name="Picture 4" descr="%D0%B0%D1%83%D0%B5-1024x67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66988" y="4672013"/>
            <a:ext cx="2894012" cy="1946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6" name="Picture 5" descr="news_auenovost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38825" y="4705350"/>
            <a:ext cx="3038475" cy="1963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7" name="Прямоугольник 5"/>
          <p:cNvSpPr>
            <a:spLocks noChangeArrowheads="1"/>
          </p:cNvSpPr>
          <p:nvPr/>
        </p:nvSpPr>
        <p:spPr bwMode="auto">
          <a:xfrm>
            <a:off x="400050" y="3775075"/>
            <a:ext cx="834866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Романтизация криминального образа жизни, </a:t>
            </a:r>
          </a:p>
          <a:p>
            <a:r>
              <a:rPr lang="ru-RU">
                <a:latin typeface="Times New Roman" pitchFamily="18" charset="0"/>
                <a:cs typeface="Times New Roman" pitchFamily="18" charset="0"/>
              </a:rPr>
              <a:t>одурманивание воровской романтикой.</a:t>
            </a:r>
          </a:p>
          <a:p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Заголовок 1"/>
          <p:cNvSpPr>
            <a:spLocks noGrp="1"/>
          </p:cNvSpPr>
          <p:nvPr>
            <p:ph type="title"/>
          </p:nvPr>
        </p:nvSpPr>
        <p:spPr>
          <a:xfrm>
            <a:off x="708025" y="125413"/>
            <a:ext cx="8066088" cy="587375"/>
          </a:xfrm>
        </p:spPr>
        <p:txBody>
          <a:bodyPr/>
          <a:lstStyle/>
          <a:p>
            <a:r>
              <a:rPr lang="ru-RU" sz="2800" b="1" smtClean="0">
                <a:latin typeface="Times New Roman" pitchFamily="18" charset="0"/>
                <a:cs typeface="Times New Roman" pitchFamily="18" charset="0"/>
              </a:rPr>
              <a:t>Субкультура АУЕ: как заметить?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4175" y="1052513"/>
            <a:ext cx="8580438" cy="936625"/>
          </a:xfrm>
        </p:spPr>
        <p:txBody>
          <a:bodyPr>
            <a:normAutofit fontScale="25000" lnSpcReduction="20000"/>
          </a:bodyPr>
          <a:lstStyle/>
          <a:p>
            <a:pPr fontAlgn="auto">
              <a:lnSpc>
                <a:spcPct val="12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Отслеживать несовершеннолетних, пропагандирующих идеи </a:t>
            </a:r>
            <a:r>
              <a:rPr lang="ru-RU" sz="7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арестанстко-уркаганского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единства, очень сложно, поскольку в этой среде существует кодекс молчания. «По понятиям», посвящать чужаков в дела «братства» </a:t>
            </a: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нельзя.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7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7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Признаки </a:t>
            </a:r>
            <a:r>
              <a:rPr lang="ru-RU" sz="7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появления АУЕ: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8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indent="-1143000"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8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8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sz="8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8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436" name="Прямоугольник 5"/>
          <p:cNvSpPr>
            <a:spLocks noChangeArrowheads="1"/>
          </p:cNvSpPr>
          <p:nvPr/>
        </p:nvSpPr>
        <p:spPr bwMode="auto">
          <a:xfrm>
            <a:off x="384175" y="2660650"/>
            <a:ext cx="8291513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В школах, колледжах, детских домах появляется «смотрящий», устанавливающих свои порядки. Это «негативный» лидер, которого прочие подростки боятся и слушаются.</a:t>
            </a:r>
          </a:p>
          <a:p>
            <a:pPr marL="1657350" lvl="3" indent="-285750">
              <a:buFont typeface="Arial" charset="0"/>
              <a:buChar char="•"/>
            </a:pPr>
            <a:endParaRPr lang="ru-RU">
              <a:latin typeface="Calibri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6550" y="3684588"/>
            <a:ext cx="8388350" cy="14779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Сбор  ежемесячных податей– члены группировки трясут деньги со школьников. Если окружающие подростки не вносят деньги в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», их ставят на проценты, не исключено и физическое давление.  Подросток постоянно спрашивает у родителей деньги, у него пропадают гаджеты,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которые поступают в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общак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4175" y="5292725"/>
            <a:ext cx="5772150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микрорайоне, в образовательном учреждении появляется символика АУЕ – надписи на стенах, эмблемы на одежде, рисунке на коже, татуировки.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18439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50038" y="4937125"/>
            <a:ext cx="2284412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13" y="-14288"/>
            <a:ext cx="9144000" cy="687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088" y="336550"/>
            <a:ext cx="7213600" cy="749300"/>
          </a:xfrm>
        </p:spPr>
        <p:txBody>
          <a:bodyPr rtlCol="0">
            <a:normAutofit fontScale="90000"/>
          </a:bodyPr>
          <a:lstStyle/>
          <a:p>
            <a:pPr algn="ctr" fontAlgn="auto">
              <a:lnSpc>
                <a:spcPct val="100000"/>
              </a:lnSpc>
              <a:spcAft>
                <a:spcPts val="600"/>
              </a:spcAft>
              <a:defRPr/>
            </a:pPr>
            <a:r>
              <a:rPr lang="ru-RU" sz="2800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СКУЛШУТИНГ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пропагандирующее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стрельбу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насилие в школах </a:t>
            </a:r>
            <a:endParaRPr lang="ru-RU" sz="2800" b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59" name="Прямоугольник 4"/>
          <p:cNvSpPr>
            <a:spLocks noChangeArrowheads="1"/>
          </p:cNvSpPr>
          <p:nvPr/>
        </p:nvSpPr>
        <p:spPr bwMode="auto">
          <a:xfrm>
            <a:off x="471488" y="1309688"/>
            <a:ext cx="4789487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Это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последователи учащихся школы “Колумбайн” штата Колорадо, которые </a:t>
            </a:r>
            <a:r>
              <a:rPr lang="ru-RU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в 1999 году  совершили заранее подготовленное массовое убийство (ранили 36 человек, из них 13- смертельно).  </a:t>
            </a:r>
          </a:p>
        </p:txBody>
      </p:sp>
      <p:pic>
        <p:nvPicPr>
          <p:cNvPr id="19460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59450" y="1468438"/>
            <a:ext cx="2886075" cy="225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Прямоугольник 7"/>
          <p:cNvSpPr>
            <a:spLocks noChangeArrowheads="1"/>
          </p:cNvSpPr>
          <p:nvPr/>
        </p:nvSpPr>
        <p:spPr bwMode="auto">
          <a:xfrm>
            <a:off x="485775" y="3011488"/>
            <a:ext cx="4737100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b="1" u="sng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КОЛУМБАЙНЕРЫ</a:t>
            </a:r>
            <a:r>
              <a:rPr lang="ru-RU">
                <a:solidFill>
                  <a:srgbClr val="11111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считают американских преступников героями, которые терпели в школе травлю, издевательства и оскорбления, после чего  отомстили виновным.</a:t>
            </a:r>
            <a:endParaRPr lang="ru-RU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>
                <a:solidFill>
                  <a:srgbClr val="11111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 </a:t>
            </a:r>
            <a:endParaRPr lang="ru-RU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19462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9750" y="4508500"/>
            <a:ext cx="37084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3" name="Прямоугольник 8"/>
          <p:cNvSpPr>
            <a:spLocks noChangeArrowheads="1"/>
          </p:cNvSpPr>
          <p:nvPr/>
        </p:nvSpPr>
        <p:spPr bwMode="auto">
          <a:xfrm>
            <a:off x="4725988" y="4286250"/>
            <a:ext cx="41767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solidFill>
                  <a:srgbClr val="111111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Наибольшую вероятность стать колумбайнерами имеют школьники, незаслуженно обиженные учителями и сверстниками, те, над кем насмехаются и кого травят. Подростки, не в состоянии изменить ситуацию, вынуждены молча это терпеть, но желают отомстить.</a:t>
            </a:r>
            <a:endParaRPr lang="ru-RU" sz="140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925" y="206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9750" y="850900"/>
            <a:ext cx="4895850" cy="2513013"/>
          </a:xfrm>
        </p:spPr>
        <p:txBody>
          <a:bodyPr>
            <a:noAutofit/>
          </a:bodyPr>
          <a:lstStyle/>
          <a:p>
            <a:pPr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месяца 2018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 на территории РФ зарегистрировано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резонансных </a:t>
            </a: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случаев нападения подростков на учащихся школ: </a:t>
            </a:r>
          </a:p>
          <a:p>
            <a:pPr marL="285750" indent="-285750" fontAlgn="auto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Курганская область, </a:t>
            </a:r>
          </a:p>
          <a:p>
            <a:pPr marL="28575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Башкортастан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Бурятия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28575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Пермский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край, </a:t>
            </a: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Калужская область. </a:t>
            </a:r>
          </a:p>
          <a:p>
            <a:pPr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ru-RU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483" name="Рисунок 8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50" y="4568825"/>
            <a:ext cx="3679825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9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867400" y="174625"/>
            <a:ext cx="3059113" cy="1890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827088" y="179388"/>
            <a:ext cx="2659062" cy="4762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 b="1" u="sng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СКУЛШУТИНГ</a:t>
            </a:r>
            <a:r>
              <a:rPr lang="ru-RU" sz="2500" b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500" dirty="0">
              <a:latin typeface="+mn-lt"/>
              <a:cs typeface="+mn-cs"/>
            </a:endParaRPr>
          </a:p>
        </p:txBody>
      </p:sp>
      <p:pic>
        <p:nvPicPr>
          <p:cNvPr id="20486" name="Рисунок 13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67275" y="2289175"/>
            <a:ext cx="4059238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Прямоугольник 14"/>
          <p:cNvSpPr>
            <a:spLocks noChangeArrowheads="1"/>
          </p:cNvSpPr>
          <p:nvPr/>
        </p:nvSpPr>
        <p:spPr bwMode="auto">
          <a:xfrm>
            <a:off x="5435600" y="5959475"/>
            <a:ext cx="3505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solidFill>
                  <a:srgbClr val="111111"/>
                </a:solidFill>
                <a:latin typeface="Times New Roman" pitchFamily="18" charset="0"/>
                <a:cs typeface="Times New Roman" pitchFamily="18" charset="0"/>
              </a:rPr>
              <a:t>Фотографии, размещаемые подростками в соцсетях</a:t>
            </a:r>
            <a:endParaRPr lang="ru-RU">
              <a:latin typeface="Calibri" pitchFamily="34" charset="0"/>
            </a:endParaRPr>
          </a:p>
        </p:txBody>
      </p:sp>
      <p:sp>
        <p:nvSpPr>
          <p:cNvPr id="20488" name="Прямоугольник 15"/>
          <p:cNvSpPr>
            <a:spLocks noChangeArrowheads="1"/>
          </p:cNvSpPr>
          <p:nvPr/>
        </p:nvSpPr>
        <p:spPr bwMode="auto">
          <a:xfrm>
            <a:off x="581025" y="3360738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На территории Тверской области также выявлены факты интереса  школьников к скулшутингу.</a:t>
            </a:r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4343400" y="6237288"/>
            <a:ext cx="858838" cy="287337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6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63" y="0"/>
            <a:ext cx="9144000" cy="669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extBox 1"/>
          <p:cNvSpPr txBox="1"/>
          <p:nvPr/>
        </p:nvSpPr>
        <p:spPr>
          <a:xfrm>
            <a:off x="314325" y="379413"/>
            <a:ext cx="82804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Оффники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околофутбольные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фанаты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08" name="Прямоугольник 5"/>
          <p:cNvSpPr>
            <a:spLocks noChangeArrowheads="1"/>
          </p:cNvSpPr>
          <p:nvPr/>
        </p:nvSpPr>
        <p:spPr bwMode="auto">
          <a:xfrm>
            <a:off x="3822700" y="1219200"/>
            <a:ext cx="5060950" cy="2432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Aft>
                <a:spcPts val="60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Движение начиналось как соревнования между фанатами различных футбольных клубов. В настоящее время к футболу не имеет практически  никакого отношения.</a:t>
            </a:r>
            <a:endParaRPr lang="ru-RU">
              <a:latin typeface="Calibri" pitchFamily="34" charset="0"/>
            </a:endParaRPr>
          </a:p>
          <a:p>
            <a:pPr algn="just">
              <a:spcAft>
                <a:spcPts val="600"/>
              </a:spcAft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Участники движения призывают к демонстрации  своей силы на  «забивах» - грубых драках «стенка на стенку». </a:t>
            </a:r>
          </a:p>
          <a:p>
            <a:pPr algn="just"/>
            <a:endParaRPr lang="ru-RU" sz="16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509" name="Прямоугольник 8"/>
          <p:cNvSpPr>
            <a:spLocks noChangeArrowheads="1"/>
          </p:cNvSpPr>
          <p:nvPr/>
        </p:nvSpPr>
        <p:spPr bwMode="auto">
          <a:xfrm>
            <a:off x="231775" y="5545138"/>
            <a:ext cx="86439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449263" algn="just"/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Драки устраиваются в малолюдных местах, имеется предварительная договоренность о недопустимости обращения в полицию даже в случаях причинения серьезных травм.</a:t>
            </a:r>
            <a:endParaRPr lang="ru-RU" sz="1400">
              <a:latin typeface="Calibri" pitchFamily="34" charset="0"/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1510" name="Рисунок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4663" y="1196975"/>
            <a:ext cx="2873375" cy="2871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1" name="Рисунок 11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44913" y="3419475"/>
            <a:ext cx="5008562" cy="2097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29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73038" y="0"/>
            <a:ext cx="9328151" cy="7173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14325" y="379413"/>
            <a:ext cx="8280400" cy="584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Оффники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околофутбольные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фанаты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531" name="Rectangle 9"/>
          <p:cNvSpPr>
            <a:spLocks noChangeArrowheads="1"/>
          </p:cNvSpPr>
          <p:nvPr/>
        </p:nvSpPr>
        <p:spPr bwMode="auto">
          <a:xfrm>
            <a:off x="-107950" y="611188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2532" name="Прямоугольник 15"/>
          <p:cNvSpPr>
            <a:spLocks noChangeArrowheads="1"/>
          </p:cNvSpPr>
          <p:nvPr/>
        </p:nvSpPr>
        <p:spPr bwMode="auto">
          <a:xfrm>
            <a:off x="342900" y="1223963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>
                <a:latin typeface="Times New Roman" pitchFamily="18" charset="0"/>
                <a:cs typeface="Times New Roman" pitchFamily="18" charset="0"/>
              </a:rPr>
              <a:t>«Забивы» снимают на видео, впоследствии выкладывая его в соответствующих Интернет-сообществах. </a:t>
            </a:r>
          </a:p>
        </p:txBody>
      </p:sp>
      <p:sp>
        <p:nvSpPr>
          <p:cNvPr id="18" name="Rectangle 11"/>
          <p:cNvSpPr>
            <a:spLocks noChangeArrowheads="1"/>
          </p:cNvSpPr>
          <p:nvPr/>
        </p:nvSpPr>
        <p:spPr bwMode="auto">
          <a:xfrm>
            <a:off x="5124450" y="4494213"/>
            <a:ext cx="3835400" cy="2344737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tIns="126960" bIns="0" anchor="ctr">
            <a:spAutoFit/>
          </a:bodyPr>
          <a:lstStyle/>
          <a:p>
            <a:pPr eaLnBrk="0" hangingPunct="0"/>
            <a:r>
              <a:rPr lang="ru-RU">
                <a:ea typeface="Calibri" pitchFamily="34" charset="0"/>
                <a:cs typeface="Times New Roman" pitchFamily="18" charset="0"/>
              </a:rPr>
              <a:t>Запись в группе:</a:t>
            </a:r>
            <a:endParaRPr lang="ru-RU" sz="1100">
              <a:solidFill>
                <a:srgbClr val="243F60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 b="1">
                <a:solidFill>
                  <a:srgbClr val="2A5885"/>
                </a:solidFill>
                <a:ea typeface="Calibri" pitchFamily="34" charset="0"/>
                <a:cs typeface="Times New Roman" pitchFamily="18" charset="0"/>
                <a:hlinkClick r:id="rId3"/>
              </a:rPr>
              <a:t>Забивы |ОФ|</a:t>
            </a:r>
            <a:endParaRPr lang="ru-RU" sz="1100">
              <a:solidFill>
                <a:srgbClr val="243F60"/>
              </a:solidFill>
              <a:latin typeface="Cambria" pitchFamily="18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>
                <a:solidFill>
                  <a:srgbClr val="939393"/>
                </a:solidFill>
                <a:ea typeface="Calibri" pitchFamily="34" charset="0"/>
                <a:cs typeface="Times New Roman" pitchFamily="18" charset="0"/>
                <a:hlinkClick r:id="rId4"/>
              </a:rPr>
              <a:t>29 янв </a:t>
            </a:r>
            <a:r>
              <a:rPr lang="ru-RU" b="1">
                <a:solidFill>
                  <a:srgbClr val="2E75B6"/>
                </a:solidFill>
                <a:ea typeface="Calibri" pitchFamily="34" charset="0"/>
                <a:cs typeface="Times New Roman" pitchFamily="18" charset="0"/>
                <a:hlinkClick r:id="rId4"/>
              </a:rPr>
              <a:t>201</a:t>
            </a:r>
            <a:r>
              <a:rPr lang="ru-RU" b="1">
                <a:solidFill>
                  <a:srgbClr val="2E75B6"/>
                </a:solidFill>
                <a:ea typeface="Calibri" pitchFamily="34" charset="0"/>
                <a:cs typeface="Times New Roman" pitchFamily="18" charset="0"/>
              </a:rPr>
              <a:t>8</a:t>
            </a:r>
            <a:endParaRPr lang="ru-RU" sz="600" b="1">
              <a:solidFill>
                <a:srgbClr val="2E75B6"/>
              </a:solidFill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Действия</a:t>
            </a:r>
            <a:endParaRPr lang="ru-RU" sz="60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eaLnBrk="0" hangingPunct="0"/>
            <a:r>
              <a:rPr lang="ru-RU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Хулиганы, присылайте фото с забивов в предложки! Самые крутые окажутся на стене! </a:t>
            </a:r>
            <a:br>
              <a:rPr lang="ru-RU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</a:br>
            <a:r>
              <a:rPr lang="ru-RU">
                <a:solidFill>
                  <a:srgbClr val="000000"/>
                </a:solidFill>
                <a:ea typeface="Calibri" pitchFamily="34" charset="0"/>
                <a:cs typeface="Times New Roman" pitchFamily="18" charset="0"/>
              </a:rPr>
              <a:t>Мы ценим ваше участие в группе</a:t>
            </a:r>
            <a:endParaRPr lang="ru-RU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2534" name="Рисунок 1" descr="💪🏼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991475" y="4872038"/>
            <a:ext cx="576263" cy="37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5" name="Rectangle 12"/>
          <p:cNvSpPr>
            <a:spLocks noChangeArrowheads="1"/>
          </p:cNvSpPr>
          <p:nvPr/>
        </p:nvSpPr>
        <p:spPr bwMode="auto">
          <a:xfrm>
            <a:off x="3708400" y="1908175"/>
            <a:ext cx="54356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>
              <a:latin typeface="Calibri" pitchFamily="34" charset="0"/>
            </a:endParaRPr>
          </a:p>
        </p:txBody>
      </p:sp>
      <p:pic>
        <p:nvPicPr>
          <p:cNvPr id="22536" name="Рисунок 13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13338" y="1343025"/>
            <a:ext cx="3835400" cy="251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7" name="Прямоугольник 20"/>
          <p:cNvSpPr>
            <a:spLocks noChangeArrowheads="1"/>
          </p:cNvSpPr>
          <p:nvPr/>
        </p:nvSpPr>
        <p:spPr bwMode="auto">
          <a:xfrm>
            <a:off x="427038" y="4872038"/>
            <a:ext cx="2233612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Отличительным знаком является нашивка-компас, </a:t>
            </a:r>
          </a:p>
          <a:p>
            <a: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то есть эмблема компании Stone Island</a:t>
            </a:r>
            <a:br>
              <a:rPr lang="ru-RU">
                <a:latin typeface="Times New Roman" pitchFamily="18" charset="0"/>
                <a:ea typeface="Calibri" pitchFamily="34" charset="0"/>
                <a:cs typeface="Times New Roman" pitchFamily="18" charset="0"/>
              </a:rPr>
            </a:br>
            <a:r>
              <a:rPr lang="ru-RU">
                <a:solidFill>
                  <a:srgbClr val="4F4F4F"/>
                </a:solidFill>
                <a:latin typeface="Tahoma" pitchFamily="34" charset="0"/>
                <a:ea typeface="Calibri" pitchFamily="34" charset="0"/>
              </a:rPr>
              <a:t/>
            </a:r>
            <a:br>
              <a:rPr lang="ru-RU">
                <a:solidFill>
                  <a:srgbClr val="4F4F4F"/>
                </a:solidFill>
                <a:latin typeface="Tahoma" pitchFamily="34" charset="0"/>
                <a:ea typeface="Calibri" pitchFamily="34" charset="0"/>
              </a:rPr>
            </a:br>
            <a:endParaRPr lang="ru-RU">
              <a:latin typeface="Calibri" pitchFamily="34" charset="0"/>
              <a:ea typeface="Calibri" pitchFamily="34" charset="0"/>
            </a:endParaRPr>
          </a:p>
        </p:txBody>
      </p:sp>
      <p:pic>
        <p:nvPicPr>
          <p:cNvPr id="22538" name="Рисунок 2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5925" y="2349500"/>
            <a:ext cx="1779588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9" name="Рисунок 22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439988" y="2349500"/>
            <a:ext cx="2317750" cy="1736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40" name="Рисунок 23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452688" y="4373563"/>
            <a:ext cx="2292350" cy="246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3586</TotalTime>
  <Words>1219</Words>
  <Application>Microsoft Office PowerPoint</Application>
  <PresentationFormat>Экран (4:3)</PresentationFormat>
  <Paragraphs>133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Calibri Light</vt:lpstr>
      <vt:lpstr>Cambria</vt:lpstr>
      <vt:lpstr>Tahoma</vt:lpstr>
      <vt:lpstr>Times New Roman</vt:lpstr>
      <vt:lpstr>2_Тема Office</vt:lpstr>
      <vt:lpstr>Презентация PowerPoint</vt:lpstr>
      <vt:lpstr>Молодежная субкультура –   это  культура определенного круга молодых людей, обладаю- щих общностью стиля жизни, поведения, групповых норм, ценностей и стереотипов.</vt:lpstr>
      <vt:lpstr>Участников деструктивных объединений  отличает:  </vt:lpstr>
      <vt:lpstr>АУЕ (Арестантское уркаганское единство) </vt:lpstr>
      <vt:lpstr>Субкультура АУЕ: как заметить?</vt:lpstr>
      <vt:lpstr>СКУЛШУТИНГ - движение, пропагандирующее                      стрельбу и насилие в школах </vt:lpstr>
      <vt:lpstr>Презентация PowerPoint</vt:lpstr>
      <vt:lpstr>Презентация PowerPoint</vt:lpstr>
      <vt:lpstr>Презентация PowerPoint</vt:lpstr>
      <vt:lpstr>Презентация PowerPoint</vt:lpstr>
      <vt:lpstr>«Поясни за шмот»,  «Кэжуал»  </vt:lpstr>
      <vt:lpstr>         ЗАЦЕПИНГ</vt:lpstr>
      <vt:lpstr>  ЗАЦЕПИНГ</vt:lpstr>
      <vt:lpstr>Презентация PowerPoint</vt:lpstr>
      <vt:lpstr>Презентация PowerPoint</vt:lpstr>
      <vt:lpstr>-    Пропагандируют противоправное поведение,  -    Формируют у несовершеннолетних отрицательное отношение к закону,  -    Разрушительно действуют на сознание и нравственность молодых людей </vt:lpstr>
      <vt:lpstr>Презентация PowerPoint</vt:lpstr>
      <vt:lpstr>Как рассуждают родители — сидит подросток дома (пусть и за компьютером), значит он в безопасности. Все лучше, чем по подворотням в темноте. Однако интернет - не такая уж и безопасная игровая площадка. И с каждым годом это становится все яснее и яснее... </vt:lpstr>
      <vt:lpstr>СОВЕТЫ  РОДИТЕЛЯМ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</dc:creator>
  <cp:lastModifiedBy>User</cp:lastModifiedBy>
  <cp:revision>380</cp:revision>
  <cp:lastPrinted>2017-12-19T10:25:43Z</cp:lastPrinted>
  <dcterms:created xsi:type="dcterms:W3CDTF">2016-02-17T07:33:17Z</dcterms:created>
  <dcterms:modified xsi:type="dcterms:W3CDTF">2018-05-08T08:53:21Z</dcterms:modified>
</cp:coreProperties>
</file>