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7" r:id="rId5"/>
    <p:sldId id="259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DF82B-D0A4-4055-BB73-76940CC09EEE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23DB-233C-4676-AA31-89B6C35AE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DF82B-D0A4-4055-BB73-76940CC09EEE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23DB-233C-4676-AA31-89B6C35AE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DF82B-D0A4-4055-BB73-76940CC09EEE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23DB-233C-4676-AA31-89B6C35AE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DF82B-D0A4-4055-BB73-76940CC09EEE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23DB-233C-4676-AA31-89B6C35AE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DF82B-D0A4-4055-BB73-76940CC09EEE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23DB-233C-4676-AA31-89B6C35AE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DF82B-D0A4-4055-BB73-76940CC09EEE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23DB-233C-4676-AA31-89B6C35AE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DF82B-D0A4-4055-BB73-76940CC09EEE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23DB-233C-4676-AA31-89B6C35AE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DF82B-D0A4-4055-BB73-76940CC09EEE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23DB-233C-4676-AA31-89B6C35AE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DF82B-D0A4-4055-BB73-76940CC09EEE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23DB-233C-4676-AA31-89B6C35AE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DF82B-D0A4-4055-BB73-76940CC09EEE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23DB-233C-4676-AA31-89B6C35AE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DF82B-D0A4-4055-BB73-76940CC09EEE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23DB-233C-4676-AA31-89B6C35AE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DF82B-D0A4-4055-BB73-76940CC09EEE}" type="datetimeFigureOut">
              <a:rPr lang="ru-RU" smtClean="0"/>
              <a:pPr/>
              <a:t>25.09.2022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323DB-233C-4676-AA31-89B6C35AEA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sun9-53.userapi.com/lKFbVE7BHKD1_32qSwDTdyCK8fN75etpJ2yEYw/wzCGQfuPuxc.jpg"/>
          <p:cNvPicPr>
            <a:picLocks noChangeAspect="1" noChangeArrowheads="1"/>
          </p:cNvPicPr>
          <p:nvPr/>
        </p:nvPicPr>
        <p:blipFill>
          <a:blip r:embed="rId2"/>
          <a:srcRect l="16390" t="29412" r="20717"/>
          <a:stretch>
            <a:fillRect/>
          </a:stretch>
        </p:blipFill>
        <p:spPr bwMode="auto">
          <a:xfrm>
            <a:off x="1000100" y="4500570"/>
            <a:ext cx="7590248" cy="214314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28794" y="3929066"/>
            <a:ext cx="5357850" cy="857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85786" y="857232"/>
            <a:ext cx="7858180" cy="371477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130425"/>
            <a:ext cx="7772400" cy="1470025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Новые методические рекомендации об организации внеурочной деятельности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/>
          <a:srcRect t="17808" r="2431" b="1370"/>
          <a:stretch>
            <a:fillRect/>
          </a:stretch>
        </p:blipFill>
        <p:spPr bwMode="auto">
          <a:xfrm>
            <a:off x="0" y="785794"/>
            <a:ext cx="897935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76" y="142852"/>
          <a:ext cx="9001156" cy="646161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154765"/>
                <a:gridCol w="1846391"/>
              </a:tblGrid>
              <a:tr h="697261">
                <a:tc>
                  <a:txBody>
                    <a:bodyPr/>
                    <a:lstStyle/>
                    <a:p>
                      <a:pPr algn="ctr"/>
                      <a:endParaRPr lang="ru-RU" sz="900" b="1" kern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Направление внеурочной деятельности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Рек. кол-во часов в неделю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762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Часть, рекомендуемая для всех обучающихся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07627">
                <a:tc>
                  <a:txBody>
                    <a:bodyPr/>
                    <a:lstStyle/>
                    <a:p>
                      <a:pPr algn="just"/>
                      <a:r>
                        <a:rPr lang="ru-RU" sz="1600">
                          <a:latin typeface="Times New Roman" pitchFamily="18" charset="0"/>
                          <a:cs typeface="Times New Roman" pitchFamily="18" charset="0"/>
                        </a:rPr>
                        <a:t>Информационно-просветительские </a:t>
                      </a:r>
                      <a:r>
                        <a:rPr lang="ru-RU" sz="1600" smtClean="0">
                          <a:latin typeface="Times New Roman" pitchFamily="18" charset="0"/>
                          <a:cs typeface="Times New Roman" pitchFamily="18" charset="0"/>
                        </a:rPr>
                        <a:t>занятия патриотической, нравственной и экологической направленности «Разговоры о 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важном»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7627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Занятия по формированию функциональной грамотности обучающихся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7627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Занятия, направленные на удовлетворение </a:t>
                      </a: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профориентационных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 интересов и потребностей обучающихся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7627"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Вариативная часть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07627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Занятия, связанные с реализацией особых интеллектуальных и </a:t>
                      </a:r>
                      <a:r>
                        <a:rPr lang="ru-RU" sz="1600" dirty="0" err="1">
                          <a:latin typeface="Times New Roman" pitchFamily="18" charset="0"/>
                          <a:cs typeface="Times New Roman" pitchFamily="18" charset="0"/>
                        </a:rPr>
                        <a:t>социокультурных</a:t>
                      </a:r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 потребностей обучающихся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0" marR="95250" marT="47625" marB="47625"/>
                </a:tc>
              </a:tr>
              <a:tr h="407627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Занятия, направленные на удовлетворение интересов и потребностей обучающихся в творческом и физическом развитии, помощь в самореализации, раскрытии и развитии способностей и талантов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0" marR="95250" marT="47625" marB="47625"/>
                </a:tc>
              </a:tr>
              <a:tr h="1185810">
                <a:tc>
                  <a:txBody>
                    <a:bodyPr/>
                    <a:lstStyle/>
                    <a:p>
                      <a:pPr algn="just"/>
                      <a:r>
                        <a:rPr lang="ru-RU" sz="1600" dirty="0">
                          <a:latin typeface="Times New Roman" pitchFamily="18" charset="0"/>
                          <a:cs typeface="Times New Roman" pitchFamily="18" charset="0"/>
                        </a:rPr>
                        <a:t>Занятия, направленные на удовлетворение социальных интересов и потребностей обучающихся, на педагогическое сопровождение деятельности социально ориентированных ученических сообществ, детских общественных объединений, органов ученического самоуправления, на организацию совместно с обучающимися комплекса мероприятий воспитательной направленности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0" marR="95250" marT="47625" marB="47625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95250" marR="95250" marT="47625" marB="47625"/>
                </a:tc>
              </a:tr>
              <a:tr h="40762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142852"/>
            <a:ext cx="8643998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Дополнительная методическая поддержка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1"/>
          </p:nvPr>
        </p:nvGraphicFramePr>
        <p:xfrm>
          <a:off x="214282" y="1214422"/>
          <a:ext cx="8572560" cy="507209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4857784"/>
                <a:gridCol w="3714776"/>
              </a:tblGrid>
              <a:tr h="65524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ФГАОУ ДПО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«Академия </a:t>
                      </a:r>
                    </a:p>
                    <a:p>
                      <a:r>
                        <a:rPr lang="ru-RU" sz="16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Минпросвещения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России»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Проект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«Разговоры о важном»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524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ФГБНУ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«Институт стратегии развития образования РАО»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Материалы по реализации </a:t>
                      </a:r>
                    </a:p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внеурочной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деятельности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55248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ФГБОУ «Всероссийский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детский </a:t>
                      </a:r>
                    </a:p>
                    <a:p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центр «Орленок»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Программа «Орлята России»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62874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ФГБУК «Всероссийский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центр развития художественного творчества и</a:t>
                      </a:r>
                    </a:p>
                    <a:p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гуманитарных технологий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Проект «Школьные театры»</a:t>
                      </a:r>
                    </a:p>
                    <a:p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Программы художественной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 </a:t>
                      </a:r>
                    </a:p>
                    <a:p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гуманитарной направленности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21739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ФГБОУ ДО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«Федеральный центр дополнительного образования и</a:t>
                      </a:r>
                    </a:p>
                    <a:p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организации отдыха и оздоровления </a:t>
                      </a:r>
                    </a:p>
                    <a:p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детей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</a:p>
                    <a:p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«Школьный музей»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21739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ФГБУ «Федеральный центр</a:t>
                      </a:r>
                    </a:p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организационно-методического </a:t>
                      </a:r>
                    </a:p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обеспечения физического воспитания</a:t>
                      </a:r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</a:p>
                    <a:p>
                      <a:r>
                        <a:rPr lang="ru-RU" sz="16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</a:t>
                      </a:r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Школьные спортивные клубы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Стрелка вправо 7"/>
          <p:cNvSpPr/>
          <p:nvPr/>
        </p:nvSpPr>
        <p:spPr>
          <a:xfrm>
            <a:off x="4357686" y="1357298"/>
            <a:ext cx="928694" cy="285752"/>
          </a:xfrm>
          <a:prstGeom prst="rightArrow">
            <a:avLst>
              <a:gd name="adj1" fmla="val 56737"/>
              <a:gd name="adj2" fmla="val 50000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4357686" y="2071678"/>
            <a:ext cx="928694" cy="285752"/>
          </a:xfrm>
          <a:prstGeom prst="rightArrow">
            <a:avLst>
              <a:gd name="adj1" fmla="val 56737"/>
              <a:gd name="adj2" fmla="val 50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>
            <a:off x="4357686" y="2714620"/>
            <a:ext cx="928694" cy="285752"/>
          </a:xfrm>
          <a:prstGeom prst="rightArrow">
            <a:avLst>
              <a:gd name="adj1" fmla="val 56737"/>
              <a:gd name="adj2" fmla="val 50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4357686" y="3500438"/>
            <a:ext cx="928694" cy="285752"/>
          </a:xfrm>
          <a:prstGeom prst="rightArrow">
            <a:avLst>
              <a:gd name="adj1" fmla="val 56737"/>
              <a:gd name="adj2" fmla="val 50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4357686" y="4500570"/>
            <a:ext cx="928694" cy="285752"/>
          </a:xfrm>
          <a:prstGeom prst="rightArrow">
            <a:avLst>
              <a:gd name="adj1" fmla="val 56737"/>
              <a:gd name="adj2" fmla="val 50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4357686" y="5643578"/>
            <a:ext cx="928694" cy="285752"/>
          </a:xfrm>
          <a:prstGeom prst="rightArrow">
            <a:avLst>
              <a:gd name="adj1" fmla="val 56737"/>
              <a:gd name="adj2" fmla="val 50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6314" y="1571612"/>
            <a:ext cx="403860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 l="3000" t="16875" r="998" b="15624"/>
          <a:stretch>
            <a:fillRect/>
          </a:stretch>
        </p:blipFill>
        <p:spPr bwMode="auto">
          <a:xfrm>
            <a:off x="71406" y="857232"/>
            <a:ext cx="9001156" cy="506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2117" t="27781" r="1574" b="4749"/>
          <a:stretch>
            <a:fillRect/>
          </a:stretch>
        </p:blipFill>
        <p:spPr bwMode="auto">
          <a:xfrm>
            <a:off x="0" y="428604"/>
            <a:ext cx="917768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239</Words>
  <Application>Microsoft Office PowerPoint</Application>
  <PresentationFormat>Экран (4:3)</PresentationFormat>
  <Paragraphs>45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Новые методические рекомендации об организации внеурочной деятельности</vt:lpstr>
      <vt:lpstr>Слайд 2</vt:lpstr>
      <vt:lpstr>Слайд 3</vt:lpstr>
      <vt:lpstr>Дополнительная методическая поддержка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14</cp:revision>
  <dcterms:created xsi:type="dcterms:W3CDTF">2022-08-29T12:58:28Z</dcterms:created>
  <dcterms:modified xsi:type="dcterms:W3CDTF">2022-09-25T13:37:29Z</dcterms:modified>
</cp:coreProperties>
</file>