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56" r:id="rId2"/>
    <p:sldId id="266" r:id="rId3"/>
    <p:sldId id="258" r:id="rId4"/>
    <p:sldId id="261" r:id="rId5"/>
    <p:sldId id="260" r:id="rId6"/>
    <p:sldId id="262" r:id="rId7"/>
    <p:sldId id="259" r:id="rId8"/>
    <p:sldId id="257" r:id="rId9"/>
    <p:sldId id="264" r:id="rId10"/>
    <p:sldId id="263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164" y="-108"/>
      </p:cViewPr>
      <p:guideLst>
        <p:guide orient="horz" pos="215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presProps" Target="presProps.xml"  /><Relationship Id="rId15" Type="http://schemas.openxmlformats.org/officeDocument/2006/relationships/viewProps" Target="viewProps.xml"  /><Relationship Id="rId16" Type="http://schemas.openxmlformats.org/officeDocument/2006/relationships/theme" Target="theme/theme1.xml"  /><Relationship Id="rId17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13" Type="http://schemas.openxmlformats.org/officeDocument/2006/relationships/image" Target="../media/image1.jpeg"  /><Relationship Id="rId14" Type="http://schemas.openxmlformats.org/officeDocument/2006/relationships/image" Target="../media/image2.jpeg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26" name="Picture 2" descr="https://catherineasquithgallery.com/uploads/posts/2021-02/1613466054_36-p-fon-dlya-prezentatsii-literaturnii-stil-39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 userDrawn="1"/>
        </p:nvSpPr>
        <p:spPr>
          <a:xfrm>
            <a:off x="284572" y="167556"/>
            <a:ext cx="8568952" cy="6480720"/>
          </a:xfrm>
          <a:prstGeom prst="roundRect">
            <a:avLst>
              <a:gd name="adj" fmla="val 17843"/>
            </a:avLst>
          </a:prstGeom>
          <a:blipFill>
            <a:blip r:embed="rId13">
              <a:lum bright="70000" contrast="-70000"/>
            </a:blip>
            <a:stretch>
              <a:fillRect/>
            </a:stretch>
          </a:blipFill>
          <a:ln w="76200"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 descr="https://kartinkin.net/uploads/posts/2021-07/1625534567_22-kartinkin-com-p-fon-pero-i-chernilnitsa-krasivie-foni-26.jpg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327" y="4437112"/>
            <a:ext cx="3751149" cy="225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11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12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hyperlink" Target="https://godliteratury.ru/articles/2021/10/05/ot-bykova-do-vitgenshtejna-60-pisatelej-uchitelej" TargetMode="External" /><Relationship Id="rId3" Type="http://schemas.openxmlformats.org/officeDocument/2006/relationships/hyperlink" Target="http://pizhankalib.ru/2021/09/izvestnye-pisateli-i-poety-kotorye-rabotali-uchitelyami/" TargetMode="External" /><Relationship Id="rId4" Type="http://schemas.openxmlformats.org/officeDocument/2006/relationships/hyperlink" Target="https://www.culture.ru/materials/165121/po-sovmestitelstvu-uchitel" TargetMode="External"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3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4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5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6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7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8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9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10.jpe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Grp="1"/>
          </p:cNvSpPr>
          <p:nvPr>
            <p:ph type="ctrTitle"/>
          </p:nvPr>
        </p:nvSpPr>
        <p:spPr>
          <a:xfrm>
            <a:off x="685800" y="590823"/>
            <a:ext cx="7772400" cy="605929"/>
          </a:xfrm>
        </p:spPr>
        <p:txBody>
          <a:bodyPr/>
          <a:lstStyle/>
          <a:p>
            <a:pPr lvl="0">
              <a:defRPr/>
            </a:pPr>
            <a:r>
              <a:rPr lang="ru-RU" altLang="en-US" sz="1500">
                <a:solidFill>
                  <a:srgbClr val="9C3B00"/>
                </a:solidFill>
              </a:rPr>
              <a:t>Муниципальное бюджетное общеобразовательное учреждение </a:t>
            </a:r>
            <a:br>
              <a:rPr lang="ru-RU" altLang="en-US" sz="1500">
                <a:solidFill>
                  <a:srgbClr val="9C3B00"/>
                </a:solidFill>
              </a:rPr>
            </a:br>
            <a:r>
              <a:rPr lang="ru-RU" altLang="en-US" sz="1500">
                <a:solidFill>
                  <a:srgbClr val="9C3B00"/>
                </a:solidFill>
              </a:rPr>
              <a:t>“Ново</a:t>
            </a:r>
            <a:r>
              <a:rPr lang="en-US" altLang="ru-RU" sz="1500">
                <a:solidFill>
                  <a:srgbClr val="9C3B00"/>
                </a:solidFill>
              </a:rPr>
              <a:t>-</a:t>
            </a:r>
            <a:r>
              <a:rPr lang="ru-RU" altLang="en-US" sz="1500">
                <a:solidFill>
                  <a:srgbClr val="9C3B00"/>
                </a:solidFill>
              </a:rPr>
              <a:t>Ямская средняя общеобразовательная школа имени адмирала Ф</a:t>
            </a:r>
            <a:r>
              <a:rPr lang="en-US" altLang="ru-RU" sz="1500">
                <a:solidFill>
                  <a:srgbClr val="9C3B00"/>
                </a:solidFill>
              </a:rPr>
              <a:t>.</a:t>
            </a:r>
            <a:r>
              <a:rPr lang="ru-RU" altLang="en-US" sz="1500">
                <a:solidFill>
                  <a:srgbClr val="9C3B00"/>
                </a:solidFill>
              </a:rPr>
              <a:t>С</a:t>
            </a:r>
            <a:r>
              <a:rPr lang="en-US" altLang="ru-RU" sz="1500">
                <a:solidFill>
                  <a:srgbClr val="9C3B00"/>
                </a:solidFill>
              </a:rPr>
              <a:t>.</a:t>
            </a:r>
            <a:r>
              <a:rPr lang="ru-RU" altLang="en-US" sz="1500">
                <a:solidFill>
                  <a:srgbClr val="9C3B00"/>
                </a:solidFill>
              </a:rPr>
              <a:t>Октябрьского”</a:t>
            </a:r>
          </a:p>
        </p:txBody>
      </p:sp>
      <p:sp>
        <p:nvSpPr>
          <p:cNvPr id="5" name="Прямоугольник 4"/>
          <p:cNvSpPr>
            <a:spLocks noGrp="1"/>
          </p:cNvSpPr>
          <p:nvPr>
            <p:ph type="subTitle" idx="1"/>
          </p:nvPr>
        </p:nvSpPr>
        <p:spPr>
          <a:xfrm>
            <a:off x="1259632" y="1532384"/>
            <a:ext cx="6400800" cy="4560912"/>
          </a:xfrm>
        </p:spPr>
        <p:txBody>
          <a:bodyPr>
            <a:normAutofit fontScale="92500" lnSpcReduction="20000"/>
          </a:bodyPr>
          <a:lstStyle/>
          <a:p>
            <a:pPr lvl="0">
              <a:defRPr/>
            </a:pPr>
            <a:endParaRPr lang="ru-RU" altLang="en-US" dirty="0"/>
          </a:p>
          <a:p>
            <a:pPr lvl="0">
              <a:defRPr/>
            </a:pPr>
            <a:endParaRPr lang="ru-RU" altLang="en-US" dirty="0"/>
          </a:p>
          <a:p>
            <a:pPr lvl="0">
              <a:defRPr/>
            </a:pPr>
            <a:r>
              <a:rPr lang="ru-RU" altLang="en-US" sz="4216" b="1" dirty="0">
                <a:solidFill>
                  <a:srgbClr val="9C3B00"/>
                </a:solidFill>
                <a:latin typeface="Monotype Corsiva" pitchFamily="66" charset="0"/>
              </a:rPr>
              <a:t>По совместительству</a:t>
            </a:r>
          </a:p>
          <a:p>
            <a:pPr lvl="0">
              <a:defRPr/>
            </a:pPr>
            <a:r>
              <a:rPr lang="ru-RU" altLang="en-US" sz="4216" b="1" dirty="0">
                <a:solidFill>
                  <a:srgbClr val="9C3B00"/>
                </a:solidFill>
                <a:latin typeface="Monotype Corsiva" pitchFamily="66" charset="0"/>
              </a:rPr>
              <a:t> учитель</a:t>
            </a:r>
          </a:p>
          <a:p>
            <a:pPr lvl="0">
              <a:defRPr/>
            </a:pPr>
            <a:endParaRPr lang="ru-RU" altLang="en-US" sz="4216" dirty="0">
              <a:solidFill>
                <a:schemeClr val="tx1"/>
              </a:solidFill>
            </a:endParaRPr>
          </a:p>
          <a:p>
            <a:pPr lvl="0">
              <a:defRPr/>
            </a:pPr>
            <a:endParaRPr lang="ru-RU" altLang="en-US" sz="1600" dirty="0">
              <a:solidFill>
                <a:schemeClr val="tx1"/>
              </a:solidFill>
            </a:endParaRPr>
          </a:p>
          <a:p>
            <a:pPr lvl="0">
              <a:defRPr/>
            </a:pPr>
            <a:r>
              <a:rPr lang="ru-RU" altLang="en-US" sz="1513" dirty="0">
                <a:solidFill>
                  <a:srgbClr val="9C3B00"/>
                </a:solidFill>
              </a:rPr>
              <a:t>Работу выполнил</a:t>
            </a:r>
          </a:p>
          <a:p>
            <a:pPr lvl="0">
              <a:defRPr/>
            </a:pPr>
            <a:r>
              <a:rPr lang="ru-RU" altLang="en-US" sz="1513" dirty="0">
                <a:solidFill>
                  <a:srgbClr val="9C3B00"/>
                </a:solidFill>
              </a:rPr>
              <a:t>учащийся </a:t>
            </a:r>
            <a:r>
              <a:rPr lang="en-US" altLang="ru-RU" sz="1513" dirty="0">
                <a:solidFill>
                  <a:srgbClr val="9C3B00"/>
                </a:solidFill>
              </a:rPr>
              <a:t>10</a:t>
            </a:r>
            <a:r>
              <a:rPr lang="ru-RU" altLang="en-US" sz="1513" dirty="0">
                <a:solidFill>
                  <a:srgbClr val="9C3B00"/>
                </a:solidFill>
              </a:rPr>
              <a:t> класса</a:t>
            </a:r>
          </a:p>
          <a:p>
            <a:pPr lvl="0">
              <a:defRPr/>
            </a:pPr>
            <a:r>
              <a:rPr lang="ru-RU" altLang="en-US" sz="1513" dirty="0">
                <a:solidFill>
                  <a:srgbClr val="9C3B00"/>
                </a:solidFill>
              </a:rPr>
              <a:t>Сырцов Иван</a:t>
            </a:r>
            <a:r>
              <a:rPr lang="en-US" altLang="ru-RU" sz="1513" dirty="0">
                <a:solidFill>
                  <a:srgbClr val="9C3B00"/>
                </a:solidFill>
              </a:rPr>
              <a:t>.</a:t>
            </a:r>
          </a:p>
          <a:p>
            <a:pPr lvl="0">
              <a:defRPr/>
            </a:pPr>
            <a:r>
              <a:rPr lang="ru-RU" altLang="en-US" sz="1513" dirty="0">
                <a:solidFill>
                  <a:srgbClr val="9C3B00"/>
                </a:solidFill>
              </a:rPr>
              <a:t>Руководитель</a:t>
            </a:r>
            <a:r>
              <a:rPr lang="en-US" altLang="ru-RU" sz="1513" dirty="0">
                <a:solidFill>
                  <a:srgbClr val="9C3B00"/>
                </a:solidFill>
              </a:rPr>
              <a:t>:</a:t>
            </a:r>
            <a:r>
              <a:rPr lang="ru-RU" altLang="en-US" sz="1513" dirty="0">
                <a:solidFill>
                  <a:srgbClr val="9C3B00"/>
                </a:solidFill>
              </a:rPr>
              <a:t> Е</a:t>
            </a:r>
            <a:r>
              <a:rPr lang="en-US" altLang="ru-RU" sz="1513" dirty="0">
                <a:solidFill>
                  <a:srgbClr val="9C3B00"/>
                </a:solidFill>
              </a:rPr>
              <a:t>.</a:t>
            </a:r>
            <a:r>
              <a:rPr lang="ru-RU" altLang="en-US" sz="1513" dirty="0">
                <a:solidFill>
                  <a:srgbClr val="9C3B00"/>
                </a:solidFill>
              </a:rPr>
              <a:t>Н</a:t>
            </a:r>
            <a:r>
              <a:rPr lang="en-US" altLang="ru-RU" sz="1513" dirty="0">
                <a:solidFill>
                  <a:srgbClr val="9C3B00"/>
                </a:solidFill>
              </a:rPr>
              <a:t>.</a:t>
            </a:r>
            <a:r>
              <a:rPr lang="ru-RU" altLang="en-US" sz="1513" dirty="0">
                <a:solidFill>
                  <a:srgbClr val="9C3B00"/>
                </a:solidFill>
              </a:rPr>
              <a:t> Петухова</a:t>
            </a:r>
            <a:r>
              <a:rPr lang="en-US" altLang="ru-RU" sz="1513" dirty="0">
                <a:solidFill>
                  <a:srgbClr val="9C3B00"/>
                </a:solidFill>
              </a:rPr>
              <a:t>,</a:t>
            </a:r>
            <a:r>
              <a:rPr lang="ru-RU" altLang="en-US" sz="1513" dirty="0">
                <a:solidFill>
                  <a:srgbClr val="9C3B00"/>
                </a:solidFill>
              </a:rPr>
              <a:t> </a:t>
            </a:r>
          </a:p>
          <a:p>
            <a:pPr lvl="0">
              <a:defRPr/>
            </a:pPr>
            <a:r>
              <a:rPr lang="ru-RU" altLang="en-US" sz="1513" dirty="0">
                <a:solidFill>
                  <a:srgbClr val="9C3B00"/>
                </a:solidFill>
              </a:rPr>
              <a:t>учитель русского языка и литературы</a:t>
            </a:r>
          </a:p>
          <a:p>
            <a:pPr lvl="0">
              <a:defRPr/>
            </a:pPr>
            <a:endParaRPr lang="ru-RU" altLang="en-US" sz="1513" dirty="0">
              <a:solidFill>
                <a:srgbClr val="9C3B00"/>
              </a:solidFill>
            </a:endParaRPr>
          </a:p>
          <a:p>
            <a:pPr lvl="0">
              <a:defRPr/>
            </a:pPr>
            <a:r>
              <a:rPr lang="en-US" altLang="ru-RU" sz="1513" dirty="0">
                <a:solidFill>
                  <a:srgbClr val="9C3B00"/>
                </a:solidFill>
              </a:rPr>
              <a:t>2023</a:t>
            </a:r>
            <a:r>
              <a:rPr lang="ru-RU" altLang="en-US" sz="1513" dirty="0">
                <a:solidFill>
                  <a:srgbClr val="9C3B00"/>
                </a:solidFill>
              </a:rPr>
              <a:t> год</a:t>
            </a:r>
            <a:r>
              <a:rPr lang="en-US" altLang="ru-RU" sz="1513" dirty="0">
                <a:solidFill>
                  <a:srgbClr val="9C3B00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ru-RU" altLang="en-US" sz="3900" b="1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А</a:t>
            </a:r>
            <a:r>
              <a:rPr lang="ru-RU" altLang="en-US" sz="3900" b="1" dirty="0">
                <a:solidFill>
                  <a:srgbClr val="9C3B00"/>
                </a:solidFill>
                <a:latin typeface="Monotype Corsiva" pitchFamily="66" charset="0"/>
              </a:rPr>
              <a:t>лександр Исаевич Солженицын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tretch>
            <a:fillRect/>
          </a:stretch>
        </p:blipFill>
        <p:spPr>
          <a:xfrm>
            <a:off x="4788024" y="1628800"/>
            <a:ext cx="2736304" cy="3024339"/>
          </a:xfrm>
          <a:prstGeom prst="rect">
            <a:avLst/>
          </a:prstGeom>
        </p:spPr>
      </p:pic>
      <p:sp>
        <p:nvSpPr>
          <p:cNvPr id="6" name="Горизонтальная надпись 5"/>
          <p:cNvSpPr txBox="1"/>
          <p:nvPr/>
        </p:nvSpPr>
        <p:spPr>
          <a:xfrm>
            <a:off x="827584" y="1569735"/>
            <a:ext cx="37444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defRPr/>
            </a:pP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В 1941</a:t>
            </a:r>
            <a:r>
              <a:rPr lang="ru-RU" altLang="en-US"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году А</a:t>
            </a:r>
            <a:r>
              <a:rPr lang="en-US" altLang="ru-RU"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.</a:t>
            </a:r>
            <a:r>
              <a:rPr lang="ru-RU" altLang="en-US"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И</a:t>
            </a:r>
            <a:r>
              <a:rPr lang="en-US" altLang="ru-RU"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.</a:t>
            </a:r>
            <a:r>
              <a:rPr lang="ru-RU" altLang="en-US"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Солженицын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с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отличием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окончил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физико-математический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факультет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Ростовского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государственного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университета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,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получив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квалификацию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научного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работника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II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разряда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в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области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математики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и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преподавателя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. В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ссылке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на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поселении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в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Южном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Казахстане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Солженицын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был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учителем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математики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и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физики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в 8-10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классах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местной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средней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школы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.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После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реабилитации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в 1956 г.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Солженицын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возвратился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в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Центральную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Россию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,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жил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во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Владимирской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области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,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преподавал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математику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и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физику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,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затем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с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июля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1957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года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жил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в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Рязани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,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работал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учителем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физики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 и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ea typeface="Times New Roman"/>
              </a:rPr>
              <a:t>астрономии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ea typeface="Times New Roman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 sz="3700" b="1" dirty="0">
                <a:solidFill>
                  <a:srgbClr val="9C3B00"/>
                </a:solidFill>
                <a:latin typeface="Monotype Corsiva" pitchFamily="66" charset="0"/>
              </a:rPr>
              <a:t>Расул </a:t>
            </a:r>
            <a:r>
              <a:rPr lang="ru-RU" altLang="en-US" sz="3700" b="1" dirty="0" err="1">
                <a:solidFill>
                  <a:srgbClr val="9C3B00"/>
                </a:solidFill>
                <a:latin typeface="Monotype Corsiva" pitchFamily="66" charset="0"/>
              </a:rPr>
              <a:t>Гамзатович</a:t>
            </a:r>
            <a:r>
              <a:rPr lang="ru-RU" altLang="en-US" sz="3700" b="1" dirty="0">
                <a:solidFill>
                  <a:srgbClr val="9C3B00"/>
                </a:solidFill>
                <a:latin typeface="Monotype Corsiva" pitchFamily="66" charset="0"/>
              </a:rPr>
              <a:t> Гамзатов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tretch>
            <a:fillRect/>
          </a:stretch>
        </p:blipFill>
        <p:spPr>
          <a:xfrm>
            <a:off x="4572000" y="1700808"/>
            <a:ext cx="2808312" cy="2765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1628800"/>
            <a:ext cx="3456384" cy="469359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l">
              <a:defRPr/>
            </a:pPr>
            <a:r>
              <a:rPr lang="ru-RU" altLang="en-US"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Р</a:t>
            </a:r>
            <a:r>
              <a:rPr lang="en-US" altLang="ru-RU"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.</a:t>
            </a:r>
            <a:r>
              <a:rPr lang="ru-RU" altLang="en-US"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Гамзатов н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ачал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писать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свои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первые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стихи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когда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ему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было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9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лет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.«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Потом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я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стал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писать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о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своей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школе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о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товарищах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о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учителях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. А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моя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школа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стоила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того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чтобы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о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ней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писали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: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она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помещалась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в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крепости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Хунказах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в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километре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ходьбы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от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нашего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селения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в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той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самой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крепости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которая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за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долгие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столетия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узнала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силу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многих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пуль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и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снарядов.В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1940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году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окончив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педагогическое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училище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в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городе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Буйнакске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я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вернулся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в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эту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школу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–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но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уже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учителем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.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Теперь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она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стала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средней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шко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лой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и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носит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имя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моего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4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отца</a:t>
            </a:r>
            <a:r>
              <a:rPr sz="14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».</a:t>
            </a:r>
          </a:p>
          <a:p>
            <a:pPr lvl="0" algn="l">
              <a:defRPr/>
            </a:pP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Гамзатов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работал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учителем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до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1941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года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 sz="3600" b="1" dirty="0">
                <a:solidFill>
                  <a:srgbClr val="9C3B00"/>
                </a:solidFill>
                <a:latin typeface="Monotype Corsiva" pitchFamily="66" charset="0"/>
              </a:rPr>
              <a:t>Источники информации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  <a:defRPr/>
            </a:pPr>
            <a:r>
              <a:rPr lang="en-US" altLang="ru-RU" sz="1600" b="1">
                <a:solidFill>
                  <a:srgbClr val="9C3B00"/>
                </a:solidFill>
              </a:rPr>
              <a:t>1)</a:t>
            </a:r>
            <a:r>
              <a:rPr lang="ru-RU" altLang="en-US" sz="1900">
                <a:solidFill>
                  <a:srgbClr val="9C3B00"/>
                </a:solidFill>
              </a:rPr>
              <a:t> </a:t>
            </a:r>
            <a:r>
              <a:rPr lang="en-US" altLang="ru-RU" sz="1600">
                <a:solidFill>
                  <a:srgbClr val="9C3B00"/>
                </a:solidFill>
                <a:hlinkClick r:id="rId2"/>
              </a:rPr>
              <a:t>https://godliteratury.ru/articles/2021/10/05/ot-bykova-do-vitgenshtejna-60-pisatelej-uchitelej</a:t>
            </a:r>
            <a:endParaRPr lang="en-US" altLang="ru-RU" sz="1600">
              <a:solidFill>
                <a:srgbClr val="9C3B00"/>
              </a:solidFill>
            </a:endParaRPr>
          </a:p>
          <a:p>
            <a:pPr marL="0" lvl="0" indent="0">
              <a:buNone/>
              <a:defRPr/>
            </a:pPr>
            <a:endParaRPr lang="en-US" altLang="ru-RU" sz="1600">
              <a:solidFill>
                <a:srgbClr val="9C3B00"/>
              </a:solidFill>
            </a:endParaRPr>
          </a:p>
          <a:p>
            <a:pPr marL="0" lvl="0" indent="0">
              <a:buNone/>
              <a:defRPr/>
            </a:pPr>
            <a:r>
              <a:rPr lang="en-US" altLang="ru-RU" sz="1600" b="1">
                <a:solidFill>
                  <a:srgbClr val="9C3B00"/>
                </a:solidFill>
              </a:rPr>
              <a:t>2)</a:t>
            </a:r>
            <a:r>
              <a:rPr lang="ru-RU" altLang="en-US" sz="1900">
                <a:solidFill>
                  <a:srgbClr val="9C3B00"/>
                </a:solidFill>
              </a:rPr>
              <a:t> </a:t>
            </a:r>
            <a:r>
              <a:rPr lang="en-US" altLang="ru-RU" sz="1600">
                <a:solidFill>
                  <a:srgbClr val="9C3B00"/>
                </a:solidFill>
                <a:hlinkClick r:id="rId3"/>
              </a:rPr>
              <a:t>http://pizhankalib.ru/2021/09/izvestnye-pisateli-i-poety-kotorye-rabotali-uchitelyami/</a:t>
            </a:r>
            <a:endParaRPr lang="en-US" altLang="ru-RU" sz="1600">
              <a:solidFill>
                <a:srgbClr val="9C3B00"/>
              </a:solidFill>
            </a:endParaRPr>
          </a:p>
          <a:p>
            <a:pPr marL="0" lvl="0" indent="0">
              <a:buNone/>
              <a:defRPr/>
            </a:pPr>
            <a:endParaRPr lang="en-US" altLang="ru-RU" sz="1900">
              <a:solidFill>
                <a:srgbClr val="9C3B00"/>
              </a:solidFill>
            </a:endParaRPr>
          </a:p>
          <a:p>
            <a:pPr marL="0" lvl="0" indent="0">
              <a:buNone/>
              <a:defRPr/>
            </a:pPr>
            <a:r>
              <a:rPr lang="en-US" altLang="ru-RU" sz="1600" b="1">
                <a:solidFill>
                  <a:srgbClr val="9C3B00"/>
                </a:solidFill>
              </a:rPr>
              <a:t>3)</a:t>
            </a:r>
            <a:r>
              <a:rPr lang="ru-RU" altLang="en-US" sz="1900">
                <a:solidFill>
                  <a:srgbClr val="9C3B00"/>
                </a:solidFill>
              </a:rPr>
              <a:t> </a:t>
            </a:r>
            <a:r>
              <a:rPr lang="en-US" altLang="ru-RU" sz="1600">
                <a:solidFill>
                  <a:srgbClr val="9C3B00"/>
                </a:solidFill>
                <a:hlinkClick r:id="rId4"/>
              </a:rPr>
              <a:t>https://www.culture.ru/materials/165121/po-sovmestitelstvu-uchitel</a:t>
            </a:r>
            <a:endParaRPr lang="en-US" altLang="ru-RU" sz="1600">
              <a:solidFill>
                <a:srgbClr val="9C3B00"/>
              </a:solidFill>
            </a:endParaRPr>
          </a:p>
          <a:p>
            <a:pPr marL="0" lvl="0" indent="0">
              <a:buNone/>
              <a:defRPr/>
            </a:pPr>
            <a:endParaRPr lang="en-US" altLang="ru-RU" sz="1600">
              <a:solidFill>
                <a:srgbClr val="9C3B00"/>
              </a:solidFill>
            </a:endParaRPr>
          </a:p>
          <a:p>
            <a:pPr marL="0" lvl="0" indent="0">
              <a:buNone/>
              <a:defRPr/>
            </a:pPr>
            <a:r>
              <a:rPr lang="en-US" altLang="ru-RU" sz="1600" b="1">
                <a:solidFill>
                  <a:srgbClr val="9C3B00"/>
                </a:solidFill>
              </a:rPr>
              <a:t>4)</a:t>
            </a:r>
            <a:r>
              <a:rPr lang="ru-RU" altLang="en-US" sz="1600" b="1">
                <a:solidFill>
                  <a:srgbClr val="9C3B00"/>
                </a:solidFill>
              </a:rPr>
              <a:t> </a:t>
            </a:r>
            <a:r>
              <a:rPr lang="en-US" altLang="en-US" sz="1600" u="sng">
                <a:solidFill>
                  <a:srgbClr val="0000FF"/>
                </a:solidFill>
              </a:rPr>
              <a:t>https://agniyainteralia.blogspot.com/2016/10/Uchitelja-stavshie-pisateljami-Ili-naoborot-Chast-pervaja.html</a:t>
            </a:r>
          </a:p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None/>
              <a:defRPr/>
            </a:pPr>
            <a:endParaRPr kumimoji="0" lang="en-US" altLang="ru-RU" sz="1600" b="0" i="0" u="sng" strike="noStrike" kern="1200" cap="none" spc="0" normalizeH="0" baseline="0">
              <a:solidFill>
                <a:srgbClr val="0000FF"/>
              </a:solidFill>
              <a:effectLst>
                <a:outerShdw blurRad="76200" dist="76200" dir="2700000" algn="ctr" rotWithShape="0">
                  <a:srgbClr val="000000">
                    <a:alpha val="50000"/>
                  </a:srgbClr>
                </a:outerShdw>
              </a:effectLst>
              <a:latin typeface="Calibri"/>
              <a:ea typeface="Calibri"/>
              <a:cs typeface="Calibri"/>
            </a:endParaRPr>
          </a:p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None/>
              <a:defRPr/>
            </a:pPr>
            <a:r>
              <a:rPr kumimoji="0" lang="en-US" altLang="ru-RU" sz="1600" b="1" i="0" strike="noStrike" kern="1200" cap="none" spc="0" normalizeH="0" baseline="0">
                <a:solidFill>
                  <a:srgbClr val="9C3B00"/>
                </a:solidFill>
                <a:effectLst/>
                <a:latin typeface="Calibri"/>
                <a:ea typeface="Calibri"/>
                <a:cs typeface="Calibri"/>
              </a:rPr>
              <a:t>5)</a:t>
            </a:r>
            <a:r>
              <a:rPr kumimoji="0" lang="ru-RU" altLang="en-US" sz="1600" b="0" i="0" strike="noStrike" kern="1200" cap="none" spc="0" normalizeH="0" baseline="0">
                <a:solidFill>
                  <a:srgbClr val="9C3B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kumimoji="0" lang="ru-RU" altLang="en-US" sz="1600" b="0" i="0" u="sng" strike="noStrike" kern="1200" cap="none" spc="0" normalizeH="0" baseline="0">
                <a:solidFill>
                  <a:srgbClr val="0000FF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kumimoji="0" lang="en-US" altLang="ru-RU" sz="1600" b="0" i="0" u="sng" strike="noStrike" kern="1200" cap="none" spc="0" normalizeH="0" baseline="0">
                <a:solidFill>
                  <a:srgbClr val="0000FF"/>
                </a:solidFill>
                <a:effectLst/>
                <a:latin typeface="Calibri"/>
                <a:ea typeface="Calibri"/>
                <a:cs typeface="Calibri"/>
              </a:rPr>
              <a:t>https://chgbiblio.ru/archives/56303</a:t>
            </a:r>
          </a:p>
          <a:p>
            <a:pPr marL="0" lvl="0" indent="0">
              <a:buNone/>
              <a:defRPr/>
            </a:pPr>
            <a:endParaRPr lang="en-US" altLang="ru-RU" sz="1600" u="sng">
              <a:solidFill>
                <a:srgbClr val="0000FF"/>
              </a:soli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pPr lvl="0">
              <a:defRPr/>
            </a:pPr>
            <a:r>
              <a:rPr lang="ru-RU" altLang="en-US" sz="4300" b="1" dirty="0">
                <a:solidFill>
                  <a:srgbClr val="9C3B00"/>
                </a:solidFill>
                <a:latin typeface="Monotype Corsiva" pitchFamily="66" charset="0"/>
              </a:rPr>
              <a:t>Писатели</a:t>
            </a:r>
            <a:r>
              <a:rPr lang="en-US" altLang="ru-RU" sz="4300" b="1" dirty="0">
                <a:solidFill>
                  <a:srgbClr val="9C3B00"/>
                </a:solidFill>
                <a:latin typeface="Monotype Corsiva" pitchFamily="66" charset="0"/>
              </a:rPr>
              <a:t>-</a:t>
            </a:r>
            <a:r>
              <a:rPr lang="ru-RU" altLang="en-US" sz="4300" b="1" dirty="0">
                <a:solidFill>
                  <a:srgbClr val="9C3B00"/>
                </a:solidFill>
                <a:latin typeface="Monotype Corsiva" pitchFamily="66" charset="0"/>
              </a:rPr>
              <a:t>учителя</a:t>
            </a:r>
          </a:p>
        </p:txBody>
      </p:sp>
      <p:sp>
        <p:nvSpPr>
          <p:cNvPr id="5" name="Прямоугольник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endParaRPr lang="ru-RU" altLang="en-US"/>
          </a:p>
          <a:p>
            <a:pPr lvl="0">
              <a:defRPr/>
            </a:pPr>
            <a:endParaRPr lang="ru-RU" altLang="en-US"/>
          </a:p>
          <a:p>
            <a:pPr lvl="0">
              <a:defRPr/>
            </a:pPr>
            <a:endParaRPr lang="ru-RU" altLang="en-US" sz="4216">
              <a:solidFill>
                <a:schemeClr val="tx1"/>
              </a:solidFill>
            </a:endParaRPr>
          </a:p>
          <a:p>
            <a:pPr lvl="0">
              <a:defRPr/>
            </a:pPr>
            <a:endParaRPr lang="ru-RU" altLang="en-US" sz="1600">
              <a:solidFill>
                <a:schemeClr val="tx1"/>
              </a:solidFill>
            </a:endParaRPr>
          </a:p>
          <a:p>
            <a:pPr lvl="0">
              <a:defRPr/>
            </a:pPr>
            <a:endParaRPr lang="en-US" altLang="ru-RU" sz="1513">
              <a:solidFill>
                <a:schemeClr val="tx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tretch>
            <a:fillRect/>
          </a:stretch>
        </p:blipFill>
        <p:spPr>
          <a:xfrm>
            <a:off x="4860032" y="1772816"/>
            <a:ext cx="3072341" cy="26642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99591" y="1628800"/>
            <a:ext cx="3672409" cy="452431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l">
              <a:defRPr/>
            </a:pPr>
            <a:r>
              <a:rPr sz="12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Многие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известные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писатели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и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поэты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зарабатывали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на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жизнь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преподаванием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: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при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дворе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императора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в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престижных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университетах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или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сельских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школах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.</a:t>
            </a:r>
          </a:p>
          <a:p>
            <a:pPr lvl="0" algn="l">
              <a:defRPr/>
            </a:pP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Этот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список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довольно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большой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. </a:t>
            </a:r>
          </a:p>
          <a:p>
            <a:pPr lvl="0" algn="l">
              <a:defRPr/>
            </a:pPr>
            <a:r>
              <a:rPr lang="ru-RU" altLang="en-US"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В данной работе м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ы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остановились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подробнее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на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биографии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тех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авторов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творчество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которых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больше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всего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представлено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в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школьной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программе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5-11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классов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и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их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биографии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рассказываются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практически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ежегодно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</a:p>
          <a:p>
            <a:pPr lvl="0" algn="l">
              <a:defRPr/>
            </a:pP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но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никогда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не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делается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акцент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на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педагогической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странице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их</a:t>
            </a:r>
            <a:r>
              <a:rPr sz="16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6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жизни</a:t>
            </a:r>
            <a:r>
              <a:rPr sz="1600" b="0" i="0" strike="noStrike" dirty="0">
                <a:solidFill>
                  <a:srgbClr val="9C3B00"/>
                </a:solidFill>
                <a:latin typeface="Calibri"/>
                <a:cs typeface="Calibri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 sz="3000" b="1" dirty="0">
                <a:solidFill>
                  <a:srgbClr val="9C3B00"/>
                </a:solidFill>
                <a:latin typeface="Monotype Corsiva" pitchFamily="66" charset="0"/>
              </a:rPr>
              <a:t>Михаил Васильевич Ломоносов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9592" y="1600200"/>
            <a:ext cx="3596208" cy="4493096"/>
          </a:xfrm>
        </p:spPr>
        <p:txBody>
          <a:bodyPr>
            <a:normAutofit fontScale="85000" lnSpcReduction="10000"/>
          </a:bodyPr>
          <a:lstStyle/>
          <a:p>
            <a:pPr marL="0" lvl="0" indent="0">
              <a:lnSpc>
                <a:spcPct val="120000"/>
              </a:lnSpc>
              <a:buNone/>
              <a:defRPr/>
            </a:pPr>
            <a:r>
              <a:rPr lang="ru-RU" altLang="en-US" sz="1100" b="1" dirty="0">
                <a:solidFill>
                  <a:srgbClr val="9C3B00"/>
                </a:solidFill>
                <a:latin typeface="Segoe Print" pitchFamily="2" charset="0"/>
              </a:rPr>
              <a:t>М</a:t>
            </a:r>
            <a:r>
              <a:rPr lang="en-US" altLang="ru-RU" sz="1100" b="1" dirty="0">
                <a:solidFill>
                  <a:srgbClr val="9C3B00"/>
                </a:solidFill>
                <a:latin typeface="Segoe Print" pitchFamily="2" charset="0"/>
              </a:rPr>
              <a:t>.</a:t>
            </a:r>
            <a:r>
              <a:rPr lang="ru-RU" altLang="en-US" sz="1100" b="1" dirty="0">
                <a:solidFill>
                  <a:srgbClr val="9C3B00"/>
                </a:solidFill>
                <a:latin typeface="Segoe Print" pitchFamily="2" charset="0"/>
              </a:rPr>
              <a:t>В</a:t>
            </a:r>
            <a:r>
              <a:rPr lang="en-US" altLang="ru-RU" sz="1100" b="1" dirty="0">
                <a:solidFill>
                  <a:srgbClr val="9C3B00"/>
                </a:solidFill>
                <a:latin typeface="Segoe Print" pitchFamily="2" charset="0"/>
              </a:rPr>
              <a:t>.</a:t>
            </a:r>
            <a:r>
              <a:rPr lang="ru-RU" altLang="en-US" sz="1100" b="1" dirty="0">
                <a:solidFill>
                  <a:srgbClr val="9C3B00"/>
                </a:solidFill>
                <a:latin typeface="Segoe Print" pitchFamily="2" charset="0"/>
              </a:rPr>
              <a:t>Ломоносов предполагал, что при обучении детей необходимо делать акцент на их унаследованные способности, чтобы в процессе обучения можно было найти особый подход к каждому. Он выявил связь между получением высшего и среднего образования. Одна из основных наград Ломоносова— основание Московского университета, в котором могли обучаться не только представители высших сословий, но и крестьяне. </a:t>
            </a:r>
          </a:p>
          <a:p>
            <a:pPr marL="0" lvl="0" indent="0">
              <a:lnSpc>
                <a:spcPct val="120000"/>
              </a:lnSpc>
              <a:buNone/>
              <a:defRPr/>
            </a:pPr>
            <a:r>
              <a:rPr lang="ru-RU" altLang="en-US" sz="1100" b="1" dirty="0">
                <a:solidFill>
                  <a:srgbClr val="9C3B00"/>
                </a:solidFill>
                <a:latin typeface="Segoe Print" pitchFamily="2" charset="0"/>
              </a:rPr>
              <a:t>В педагогической деятельности Ломоносова можно обозначить ряд периодов:</a:t>
            </a:r>
          </a:p>
          <a:p>
            <a:pPr marL="0" lvl="0" indent="0">
              <a:lnSpc>
                <a:spcPct val="120000"/>
              </a:lnSpc>
              <a:buNone/>
              <a:defRPr/>
            </a:pPr>
            <a:r>
              <a:rPr lang="ru-RU" altLang="en-US" sz="1100" b="1" dirty="0">
                <a:solidFill>
                  <a:srgbClr val="9C3B00"/>
                </a:solidFill>
                <a:latin typeface="Segoe Print" pitchFamily="2" charset="0"/>
              </a:rPr>
              <a:t>Первый период (1742–1745 гг.) связан именно с преподавательской деятельностью. </a:t>
            </a:r>
          </a:p>
          <a:p>
            <a:pPr marL="0" lvl="0" indent="0">
              <a:lnSpc>
                <a:spcPct val="120000"/>
              </a:lnSpc>
              <a:buNone/>
              <a:defRPr/>
            </a:pPr>
            <a:r>
              <a:rPr lang="ru-RU" altLang="en-US" sz="1100" b="1" dirty="0">
                <a:solidFill>
                  <a:srgbClr val="9C3B00"/>
                </a:solidFill>
                <a:latin typeface="Segoe Print" pitchFamily="2" charset="0"/>
              </a:rPr>
              <a:t>Второй период (1745–1749 гг.) связан с разработкой учебных материалов.  </a:t>
            </a:r>
          </a:p>
          <a:p>
            <a:pPr marL="0" lvl="0" indent="0">
              <a:lnSpc>
                <a:spcPct val="120000"/>
              </a:lnSpc>
              <a:buNone/>
              <a:defRPr/>
            </a:pPr>
            <a:r>
              <a:rPr lang="ru-RU" altLang="en-US" sz="1100" b="1" dirty="0">
                <a:solidFill>
                  <a:srgbClr val="9C3B00"/>
                </a:solidFill>
                <a:latin typeface="Segoe Print" pitchFamily="2" charset="0"/>
              </a:rPr>
              <a:t>Третий период педагогической работы Ломоносова был ознаменован разработкой документов о среднем и высшем образовании, которые впоследствии будут признаны как план организации просвещения и образования в России. Данный этап характеризуется творческим подъемом Ломоносова, тогда он обращает особое внимание на подготовку студентов, юных специалистов, в связи с этим поступает предложение об открытии Московского университета. </a:t>
            </a:r>
          </a:p>
          <a:p>
            <a:pPr marL="0" lvl="0" indent="0">
              <a:lnSpc>
                <a:spcPct val="120000"/>
              </a:lnSpc>
              <a:buNone/>
              <a:defRPr/>
            </a:pPr>
            <a:r>
              <a:rPr lang="ru-RU" altLang="en-US" sz="1100" b="1" dirty="0">
                <a:solidFill>
                  <a:srgbClr val="9C3B00"/>
                </a:solidFill>
                <a:latin typeface="Segoe Print" pitchFamily="2" charset="0"/>
              </a:rPr>
              <a:t>Во время четвертого периода педагогической деятельности Ломоносова (1756–1756 гг.) происходит завершение преобразовательных действий. Он четко отстаивал идею о том, что образование могут получать все сословия. </a:t>
            </a:r>
          </a:p>
        </p:txBody>
      </p:sp>
      <p:pic>
        <p:nvPicPr>
          <p:cNvPr id="5" name="Рисунок 3"/>
          <p:cNvPicPr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4788024" y="1700808"/>
            <a:ext cx="2592288" cy="28803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 sz="3000" b="1" dirty="0">
                <a:solidFill>
                  <a:srgbClr val="9C3B00"/>
                </a:solidFill>
                <a:latin typeface="Monotype Corsiva" pitchFamily="66" charset="0"/>
              </a:rPr>
              <a:t>Иван Андреевич Крылов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99592" y="1600200"/>
            <a:ext cx="3596208" cy="3989040"/>
          </a:xfrm>
        </p:spPr>
        <p:txBody>
          <a:bodyPr>
            <a:normAutofit fontScale="92500" lnSpcReduction="10000"/>
          </a:bodyPr>
          <a:lstStyle/>
          <a:p>
            <a:pPr marL="0" lvl="0" indent="0" algn="l">
              <a:buNone/>
              <a:defRPr/>
            </a:pP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В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ранние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годы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Иван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Крылов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издавал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сатирические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журналы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«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Почта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духов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» и «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Зритель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» (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позже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lang="en-US" altLang="ru-RU" sz="1500" b="1" i="0" strike="noStrike" dirty="0">
                <a:solidFill>
                  <a:srgbClr val="9C3B00"/>
                </a:solidFill>
                <a:latin typeface="Segoe Print" pitchFamily="2" charset="0"/>
              </a:rPr>
              <a:t>-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«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Меркурий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»).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Когда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журналы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закрылись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,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Крылов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уехал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из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Петербурга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, и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несколько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месяцев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о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нем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никто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ничего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не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знал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.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Неизвестно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,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как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сложилась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бы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его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судьба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,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если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бы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в 1797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году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он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не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познакомился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с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князем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Сергеем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Голицыным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.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Голицын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пригласил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его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в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свое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имение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—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служить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секретарем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и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учить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детей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. У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Ивана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Крылова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было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хорошее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образование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,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он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говорил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на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итальянском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,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играл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на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скрипке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.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Детям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Голицына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писатель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преподавал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основы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русской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словесности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и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иностранные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языки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,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давал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уроки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500" b="1" i="0" strike="noStrike" dirty="0" err="1">
                <a:solidFill>
                  <a:srgbClr val="9C3B00"/>
                </a:solidFill>
                <a:latin typeface="Segoe Print" pitchFamily="2" charset="0"/>
              </a:rPr>
              <a:t>музыки</a:t>
            </a:r>
            <a:r>
              <a:rPr sz="1500" b="1" i="0" strike="noStrike" dirty="0">
                <a:solidFill>
                  <a:srgbClr val="9C3B00"/>
                </a:solidFill>
                <a:latin typeface="Segoe Print" pitchFamily="2" charset="0"/>
              </a:rPr>
              <a:t>.</a:t>
            </a:r>
          </a:p>
          <a:p>
            <a:pPr marL="0" lvl="0" indent="0" algn="l">
              <a:buNone/>
              <a:defRPr/>
            </a:pPr>
            <a:endParaRPr lang="ru-RU" altLang="en-US" sz="1500" b="1" dirty="0">
              <a:solidFill>
                <a:srgbClr val="9C3B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tretch>
            <a:fillRect/>
          </a:stretch>
        </p:blipFill>
        <p:spPr>
          <a:xfrm>
            <a:off x="4860032" y="1700808"/>
            <a:ext cx="2674540" cy="28803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ru-RU" altLang="en-US" sz="3900" b="1" dirty="0">
                <a:solidFill>
                  <a:srgbClr val="9C3B00"/>
                </a:solidFill>
                <a:latin typeface="Monotype Corsiva" pitchFamily="66" charset="0"/>
              </a:rPr>
              <a:t>Василий Андреевич Жуковский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55576" y="1600200"/>
            <a:ext cx="3740224" cy="4525963"/>
          </a:xfrm>
        </p:spPr>
        <p:txBody>
          <a:bodyPr>
            <a:normAutofit fontScale="92500"/>
          </a:bodyPr>
          <a:lstStyle/>
          <a:p>
            <a:pPr marL="0" lvl="0" indent="0">
              <a:buNone/>
              <a:defRPr/>
            </a:pPr>
            <a:r>
              <a:rPr lang="ru-RU" altLang="en-US" sz="1200" b="1" dirty="0">
                <a:solidFill>
                  <a:srgbClr val="9C3B00"/>
                </a:solidFill>
                <a:latin typeface="Segoe Print" pitchFamily="2" charset="0"/>
              </a:rPr>
              <a:t>Василий Жуковский более 25 лет служил в царской семье. Сначала он поступил на должность чтеца к императрице Марии Федоровне, затем преподавал русский язык принцессе Шарлотте, а позже стал наставником наследника престола, будущего императора Александра II. Своему воспитаннику.  Жуковский хотел дать хорошее фундаментальное образование, поэтому и готовился к преподаванию основательно. Он прочитал множество книг, от античных до современных, ознакомился с идеями прогрессивной швейцарской педагогики. Жуковский сам собрал для ученика библиотеку, разработал план обучения и даже распорядок дня. Чтобы наследник престола досконально изучил историю России, Жуковский приглашал к нему известных ученых, а на уроках использовал данные императорских архивов. Наставник организовал для Александра и познавательное путешествие по России. Василий Жуковский всегда открыто выступал за отмену крепостного права и идеи свои доносил до будущего императора. Возможно, влияние наставника сыграло не последнюю роль во внутренней политике Александра II.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4860032" y="1700808"/>
            <a:ext cx="2592288" cy="2952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 sz="3700" b="1" dirty="0">
                <a:solidFill>
                  <a:srgbClr val="9C3B00"/>
                </a:solidFill>
                <a:latin typeface="Monotype Corsiva" pitchFamily="66" charset="0"/>
              </a:rPr>
              <a:t>Николай Васильевич Гоголь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7584" y="1495325"/>
            <a:ext cx="3744416" cy="4525963"/>
          </a:xfrm>
        </p:spPr>
        <p:txBody>
          <a:bodyPr>
            <a:normAutofit fontScale="92500" lnSpcReduction="20000"/>
          </a:bodyPr>
          <a:lstStyle/>
          <a:p>
            <a:pPr marL="0" lvl="0" indent="0" algn="l">
              <a:buNone/>
              <a:defRPr/>
            </a:pP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Будущий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классик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русской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литературы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далеко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сразу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смог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закрепиться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в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Петербурге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и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пробиться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в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литературный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круг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.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Большой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удачей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для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Гоголя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стала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рекомендация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критика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и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поэта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Петра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Плетнева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который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помог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ему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устроиться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преподавателем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младших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классов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в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Патриотический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институт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закрытое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учебное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заведение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для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дочерей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военных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.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воспоминаниям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Гоголь-учитель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особенно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любил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историю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и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географию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и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старался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рассказать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на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уроке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как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можно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больше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разнообразных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вещей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.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Одновременно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благодаря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тому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же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Плетневу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писатель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начал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давать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частные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уроки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в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нескольких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знатных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домах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вскоре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получил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должность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адъюнкта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на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кафедре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истории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в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Петербургском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университете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академическую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карьеру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построить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смог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. </a:t>
            </a:r>
          </a:p>
          <a:p>
            <a:pPr marL="0" lvl="0" indent="0" algn="l">
              <a:buNone/>
              <a:defRPr/>
            </a:pP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договорённости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Николай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Васильевич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должен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был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учить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мальчиков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Лонгиновых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русскому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языку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он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вдруг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стал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обучать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их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естествознанию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и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истории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сказав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что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в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русском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языке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они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и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так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разбираются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судя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их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тетрадям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.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Однако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если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ученик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отвечая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свой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урок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использовал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какие-то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избитые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выражения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Гоголь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немедленно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останавливал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отвечающего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: «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Кто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это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научил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вас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говорить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так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?»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Так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мальчики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научились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задумываться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о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клише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в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речи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и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их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умение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говорить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по-русски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намного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улучшилось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.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Кроме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того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,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Гоголь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читал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им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первый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том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своих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рассказов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о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хуторе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близ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 </a:t>
            </a:r>
            <a:r>
              <a:rPr sz="1200" b="1" i="0" strike="noStrike" dirty="0" err="1">
                <a:solidFill>
                  <a:srgbClr val="9C3B00"/>
                </a:solidFill>
                <a:latin typeface="Segoe Print" pitchFamily="2" charset="0"/>
                <a:cs typeface="Calibri"/>
              </a:rPr>
              <a:t>Диканьки</a:t>
            </a:r>
            <a:r>
              <a:rPr sz="1200" b="1" i="0" strike="noStrike" dirty="0">
                <a:solidFill>
                  <a:srgbClr val="9C3B00"/>
                </a:solidFill>
                <a:latin typeface="Segoe Print" pitchFamily="2" charset="0"/>
                <a:cs typeface="Calibri"/>
              </a:rPr>
              <a:t>.</a:t>
            </a:r>
          </a:p>
          <a:p>
            <a:pPr marL="0" lvl="0" indent="0" algn="l">
              <a:buNone/>
              <a:defRPr/>
            </a:pPr>
            <a:endParaRPr lang="ru-RU" altLang="en-US" sz="1200" b="1" dirty="0">
              <a:solidFill>
                <a:srgbClr val="9C3B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tretch>
            <a:fillRect/>
          </a:stretch>
        </p:blipFill>
        <p:spPr>
          <a:xfrm>
            <a:off x="4932040" y="1556792"/>
            <a:ext cx="2694588" cy="302433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 sz="4000" b="1" dirty="0">
                <a:solidFill>
                  <a:srgbClr val="9C3B00"/>
                </a:solidFill>
                <a:latin typeface="Monotype Corsiva" pitchFamily="66" charset="0"/>
              </a:rPr>
              <a:t>Лев Николаевич Толстой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55576" y="1600200"/>
            <a:ext cx="3740224" cy="4525963"/>
          </a:xfrm>
        </p:spPr>
        <p:txBody>
          <a:bodyPr>
            <a:normAutofit fontScale="32500" lnSpcReduction="20000"/>
          </a:bodyPr>
          <a:lstStyle/>
          <a:p>
            <a:pPr marL="0" lvl="0" indent="0">
              <a:lnSpc>
                <a:spcPct val="170000"/>
              </a:lnSpc>
              <a:buNone/>
              <a:defRPr/>
            </a:pPr>
            <a:r>
              <a:rPr lang="ru-RU" altLang="en-US" sz="3000" b="1" dirty="0">
                <a:solidFill>
                  <a:srgbClr val="9C3B00"/>
                </a:solidFill>
                <a:latin typeface="Segoe Print" pitchFamily="2" charset="0"/>
              </a:rPr>
              <a:t>Л</a:t>
            </a:r>
            <a:r>
              <a:rPr lang="ru-RU" altLang="en-US" sz="2700" b="1" dirty="0">
                <a:solidFill>
                  <a:srgbClr val="9C3B00"/>
                </a:solidFill>
                <a:latin typeface="Segoe Print" pitchFamily="2" charset="0"/>
              </a:rPr>
              <a:t>ев Толстой открыл 26 народных школ и сам обучал грамоте крестьянских детей. Писатель много путешествовал, он изучал образовательные системы других стран. Наиболее интересные методики писатель применял в русских школах</a:t>
            </a:r>
            <a:r>
              <a:rPr lang="ru-RU" altLang="en-US" sz="2700" b="1">
                <a:solidFill>
                  <a:srgbClr val="9C3B00"/>
                </a:solidFill>
                <a:latin typeface="Segoe Print" pitchFamily="2" charset="0"/>
              </a:rPr>
              <a:t>. </a:t>
            </a:r>
            <a:r>
              <a:rPr lang="ru-RU" altLang="en-US" sz="2700" b="1" smtClean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lang="ru-RU" altLang="en-US" sz="2700" b="1" dirty="0">
                <a:solidFill>
                  <a:srgbClr val="9C3B00"/>
                </a:solidFill>
                <a:latin typeface="Segoe Print" pitchFamily="2" charset="0"/>
              </a:rPr>
              <a:t>В Яснополянской, например, царили особые правила. А точнее, их не было совсем — ученикам давали полную свободу. Жесткой образовательной программы не было, в классе ученики сидели, где хотели, домашнюю работу давали не на дом, а делали прямо в школе.               </a:t>
            </a:r>
            <a:endParaRPr lang="ru-RU" altLang="en-US" sz="2700" b="1" dirty="0" smtClean="0">
              <a:solidFill>
                <a:srgbClr val="9C3B00"/>
              </a:solidFill>
              <a:latin typeface="Segoe Print" pitchFamily="2" charset="0"/>
            </a:endParaRPr>
          </a:p>
          <a:p>
            <a:pPr marL="0" lvl="0" indent="0">
              <a:lnSpc>
                <a:spcPct val="170000"/>
              </a:lnSpc>
              <a:buNone/>
              <a:defRPr/>
            </a:pPr>
            <a:r>
              <a:rPr lang="ru-RU" altLang="en-US" sz="2700" b="1" dirty="0" smtClean="0">
                <a:solidFill>
                  <a:srgbClr val="9C3B00"/>
                </a:solidFill>
                <a:latin typeface="Segoe Print" pitchFamily="2" charset="0"/>
              </a:rPr>
              <a:t>В </a:t>
            </a:r>
            <a:r>
              <a:rPr lang="ru-RU" altLang="en-US" sz="2700" b="1" dirty="0">
                <a:solidFill>
                  <a:srgbClr val="9C3B00"/>
                </a:solidFill>
                <a:latin typeface="Segoe Print" pitchFamily="2" charset="0"/>
              </a:rPr>
              <a:t>любое время дети могли пойти домой, но часто, увлеченные беседами, они засиживались с учителями допоздна. Сам Толстой преподавал старшим ученикам математику, физику, историю. На его занятиях дети писали сочинения, лучшие из них потом зачитывали и обсуждали в классе. Давать уроки Лев Толстой продолжал с перерывами до конца жизни. Свои задумки и методики он описывал в педагогическом журнале «Ясная Поляна». В 1872 году Толстой издал «Азбуку» </a:t>
            </a:r>
            <a:r>
              <a:rPr lang="en-US" altLang="ru-RU" sz="2700" b="1" dirty="0">
                <a:solidFill>
                  <a:srgbClr val="9C3B00"/>
                </a:solidFill>
                <a:latin typeface="Segoe Print" pitchFamily="2" charset="0"/>
              </a:rPr>
              <a:t>-</a:t>
            </a:r>
            <a:r>
              <a:rPr lang="ru-RU" altLang="en-US" sz="2700" b="1" dirty="0">
                <a:solidFill>
                  <a:srgbClr val="9C3B00"/>
                </a:solidFill>
                <a:latin typeface="Segoe Print" pitchFamily="2" charset="0"/>
              </a:rPr>
              <a:t> четырехтомник с былинами, баснями, загадками для учеников и методическими советами для учителей.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4932040" y="1700808"/>
            <a:ext cx="2592288" cy="2880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 sz="3000" b="1">
                <a:solidFill>
                  <a:srgbClr val="9c3b00"/>
                </a:solidFill>
                <a:latin typeface="Monotype Corsiva"/>
              </a:rPr>
              <a:t>Владимир Галактионович Короленко</a:t>
            </a:r>
            <a:endParaRPr lang="ru-RU" altLang="en-US" sz="3000" b="1">
              <a:solidFill>
                <a:srgbClr val="9c3b00"/>
              </a:solidFill>
              <a:latin typeface="Monotype Corsiva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7584" y="1484784"/>
            <a:ext cx="3668216" cy="3960440"/>
          </a:xfrm>
        </p:spPr>
        <p:txBody>
          <a:bodyPr>
            <a:normAutofit fontScale="70000" lnSpcReduction="20000"/>
          </a:bodyPr>
          <a:lstStyle/>
          <a:p>
            <a:pPr marL="0" lvl="0" indent="0">
              <a:lnSpc>
                <a:spcPct val="160000"/>
              </a:lnSpc>
              <a:buNone/>
              <a:defRPr/>
            </a:pPr>
            <a:r>
              <a:rPr lang="ru-RU" altLang="en-US" sz="1800" b="1">
                <a:solidFill>
                  <a:srgbClr val="9c3b00"/>
                </a:solidFill>
                <a:latin typeface="Segoe Print"/>
              </a:rPr>
              <a:t>В</a:t>
            </a:r>
            <a:r>
              <a:rPr lang="en-US" altLang="ru-RU" sz="1800" b="1">
                <a:solidFill>
                  <a:srgbClr val="9c3b00"/>
                </a:solidFill>
                <a:latin typeface="Segoe Print"/>
              </a:rPr>
              <a:t>.</a:t>
            </a:r>
            <a:r>
              <a:rPr lang="ru-RU" altLang="en-US" sz="1800" b="1">
                <a:solidFill>
                  <a:srgbClr val="9c3b00"/>
                </a:solidFill>
                <a:latin typeface="Segoe Print"/>
              </a:rPr>
              <a:t>Г</a:t>
            </a:r>
            <a:r>
              <a:rPr lang="en-US" altLang="ru-RU" sz="1800" b="1">
                <a:solidFill>
                  <a:srgbClr val="9c3b00"/>
                </a:solidFill>
                <a:latin typeface="Segoe Print"/>
              </a:rPr>
              <a:t>.</a:t>
            </a:r>
            <a:r>
              <a:rPr lang="ru-RU" altLang="en-US" sz="1800" b="1">
                <a:solidFill>
                  <a:srgbClr val="9c3b00"/>
                </a:solidFill>
                <a:latin typeface="Segoe Print"/>
              </a:rPr>
              <a:t>Короленко за активное участие в революционном народническом движении часто находился под полицейским надзором, неоднократно отбывал политическую ссылку. Именно с одним из этих непростых периодов его жизни и был связан педагогический опыт Короленко.   </a:t>
            </a:r>
            <a:endParaRPr lang="ru-RU" altLang="en-US" sz="1800" b="1">
              <a:solidFill>
                <a:srgbClr val="9c3b00"/>
              </a:solidFill>
              <a:latin typeface="Segoe Print"/>
            </a:endParaRPr>
          </a:p>
          <a:p>
            <a:pPr marL="0" lvl="0" indent="0">
              <a:lnSpc>
                <a:spcPct val="160000"/>
              </a:lnSpc>
              <a:buNone/>
              <a:defRPr/>
            </a:pPr>
            <a:r>
              <a:rPr lang="ru-RU" altLang="en-US" sz="1800" b="1">
                <a:solidFill>
                  <a:srgbClr val="9c3b00"/>
                </a:solidFill>
                <a:latin typeface="Segoe Print"/>
              </a:rPr>
              <a:t>В 1880-1881 гг. он жил в Перми в качестве политического ссыльного. Помимо службы табельщиком и письмоводителем, давал частные уроки пермским учащимся.</a:t>
            </a:r>
            <a:endParaRPr lang="ru-RU" altLang="en-US" sz="1800" b="1">
              <a:solidFill>
                <a:srgbClr val="9c3b00"/>
              </a:solidFill>
              <a:latin typeface="Segoe Prin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tretch>
            <a:fillRect/>
          </a:stretch>
        </p:blipFill>
        <p:spPr>
          <a:xfrm>
            <a:off x="4932040" y="1556792"/>
            <a:ext cx="2664296" cy="304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 sz="4200" b="1" dirty="0">
                <a:solidFill>
                  <a:srgbClr val="9C3B00"/>
                </a:solidFill>
                <a:latin typeface="Monotype Corsiva" pitchFamily="66" charset="0"/>
              </a:rPr>
              <a:t>Павел Петрович Бажов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99592" y="1600200"/>
            <a:ext cx="3596208" cy="4525963"/>
          </a:xfrm>
        </p:spPr>
        <p:txBody>
          <a:bodyPr>
            <a:noAutofit/>
          </a:bodyPr>
          <a:lstStyle/>
          <a:p>
            <a:pPr marL="0" lvl="0" indent="0" algn="l">
              <a:buNone/>
              <a:defRPr/>
            </a:pP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Павла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Бажова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отдали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в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духовное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училище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,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потому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что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там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была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самая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низкая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плата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за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обучение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.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Пермская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духовная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семинария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была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лишь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логичным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продолжением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учебы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: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становиться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священником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Павел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Бажов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не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планировал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.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Принятию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сана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он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предпочел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работу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учителя.Преподавал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Бажов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русский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язык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: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сначала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в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сельской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школе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,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потом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- в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духовных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училищах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Екатеринбурга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и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Камышлова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.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Ученики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были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в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восторге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от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приветливого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учителя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: и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голос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не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повышал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, и с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ответом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не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торопил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. </a:t>
            </a:r>
            <a:r>
              <a:rPr lang="ru-RU" altLang="en-US" sz="1050" b="1" i="0" strike="noStrike" dirty="0">
                <a:solidFill>
                  <a:srgbClr val="9C3B00"/>
                </a:solidFill>
                <a:latin typeface="Segoe Print" pitchFamily="2" charset="0"/>
              </a:rPr>
              <a:t>                                                   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А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воспитанницы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Екатеринбургского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епархиального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училища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его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просто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обожали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.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Когда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учителям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на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литературных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вечерах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раздавали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цветные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бантики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,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Павлу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Бажову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доставалось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больше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всего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.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Подопечные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помогали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ему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собирать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материал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для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сказок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: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на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каникулах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записывали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пословицы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и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загадки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.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Да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и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сам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он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времени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не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терял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— в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свободное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время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путешествовал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по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уральским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деревням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и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слушал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старинные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предания.После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революции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жизнь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Павла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Бажова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очень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изменилась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.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Он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вступил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добровольцем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lang="ru-RU" sz="1050" b="1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smtClean="0">
                <a:solidFill>
                  <a:srgbClr val="9C3B00"/>
                </a:solidFill>
                <a:latin typeface="Segoe Print" pitchFamily="2" charset="0"/>
              </a:rPr>
              <a:t>в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Красную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армию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.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Когда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Бажов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вернулся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в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Камышлов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,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духовное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училище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было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закрыто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.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Бывшего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учителя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взяли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на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работу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в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редакцию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газеты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«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Красный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путь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». С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тех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пор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он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уделял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больше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времени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писательской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 </a:t>
            </a:r>
            <a:r>
              <a:rPr sz="1050" b="1" i="0" strike="noStrike" dirty="0" err="1">
                <a:solidFill>
                  <a:srgbClr val="9C3B00"/>
                </a:solidFill>
                <a:latin typeface="Segoe Print" pitchFamily="2" charset="0"/>
              </a:rPr>
              <a:t>деятельности</a:t>
            </a:r>
            <a:r>
              <a:rPr sz="1050" b="1" i="0" strike="noStrike" dirty="0">
                <a:solidFill>
                  <a:srgbClr val="9C3B00"/>
                </a:solidFill>
                <a:latin typeface="Segoe Print" pitchFamily="2" charset="0"/>
              </a:rPr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tretch>
            <a:fillRect/>
          </a:stretch>
        </p:blipFill>
        <p:spPr>
          <a:xfrm>
            <a:off x="4788024" y="1700808"/>
            <a:ext cx="2664296" cy="295400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27779" y="3278505"/>
            <a:ext cx="3744420" cy="3009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15000"/>
              </a:lnSpc>
              <a:defRPr/>
            </a:pPr>
            <a:endParaRPr sz="1200" b="0" i="0" strike="noStrike">
              <a:solidFill>
                <a:srgbClr val="000000">
                  <a:alpha val="100000"/>
                </a:srgbClr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1189</ep:Words>
  <ep:PresentationFormat>Экран (4:3)</ep:PresentationFormat>
  <ep:Paragraphs>47</ep:Paragraphs>
  <ep:Slides>12</ep:Slides>
  <ep:Notes>0</ep:Notes>
  <ep:TotalTime>0</ep:TotalTime>
  <ep:HiddenSlides>0</ep:HiddenSlides>
  <ep:MMClips>0</ep:MMClips>
  <ep:HeadingPairs>
    <vt:vector size="4" baseType="variant">
      <vt:variant>
        <vt:lpstr>Темы</vt:lpstr>
      </vt:variant>
      <vt:variant>
        <vt:i4>1</vt:i4>
      </vt:variant>
      <vt:variant>
        <vt:lpstr>Заголовок слайда</vt:lpstr>
      </vt:variant>
      <vt:variant>
        <vt:i4>12</vt:i4>
      </vt:variant>
    </vt:vector>
  </ep:HeadingPairs>
  <ep:TitlesOfParts>
    <vt:vector size="13" baseType="lpstr">
      <vt:lpstr>Тема Office</vt:lpstr>
      <vt:lpstr>Муниципальное бюджетное общеобразовательное учреждение  “Ново-Ямская средняя общеобразовательная школа имени адмирала Ф.С.Октябрьского”</vt:lpstr>
      <vt:lpstr>Писатели-учителя</vt:lpstr>
      <vt:lpstr>Михаил Васильевич Ломоносов</vt:lpstr>
      <vt:lpstr>Иван Андреевич Крылов</vt:lpstr>
      <vt:lpstr>Василий Андреевич Жуковский</vt:lpstr>
      <vt:lpstr>Николай Васильевич Гоголь</vt:lpstr>
      <vt:lpstr>Лев Николаевич Толстой</vt:lpstr>
      <vt:lpstr>Владимир Галактионович Короленко</vt:lpstr>
      <vt:lpstr>Павел Петрович Бажов</vt:lpstr>
      <vt:lpstr>Александр Исаевич Солженицын</vt:lpstr>
      <vt:lpstr>Расул Гамзатович Гамзатов</vt:lpstr>
      <vt:lpstr>Источники информации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2022-04-12T17:31:53.000</dcterms:created>
  <dc:creator>user</dc:creator>
  <cp:lastModifiedBy>Екатерина</cp:lastModifiedBy>
  <dcterms:modified xsi:type="dcterms:W3CDTF">2023-03-13T19:12:07.869</dcterms:modified>
  <cp:revision>27</cp:revision>
  <dc:title>Презентация PowerPoint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